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658" r:id="rId4"/>
    <p:sldId id="659" r:id="rId5"/>
    <p:sldId id="660" r:id="rId6"/>
    <p:sldId id="670" r:id="rId7"/>
    <p:sldId id="671" r:id="rId8"/>
    <p:sldId id="672" r:id="rId9"/>
    <p:sldId id="678" r:id="rId10"/>
    <p:sldId id="710" r:id="rId11"/>
    <p:sldId id="477" r:id="rId12"/>
    <p:sldId id="399" r:id="rId13"/>
    <p:sldId id="409" r:id="rId14"/>
    <p:sldId id="481" r:id="rId15"/>
    <p:sldId id="482" r:id="rId16"/>
    <p:sldId id="5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81" d="100"/>
          <a:sy n="8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3DFD51-765D-4CBF-9AFB-107487A25516}" type="slidenum">
              <a:rPr lang="en-IN" smtClean="0"/>
              <a:t>6</a:t>
            </a:fld>
            <a:endParaRPr lang="en-IN"/>
          </a:p>
        </p:txBody>
      </p:sp>
    </p:spTree>
    <p:extLst>
      <p:ext uri="{BB962C8B-B14F-4D97-AF65-F5344CB8AC3E}">
        <p14:creationId xmlns:p14="http://schemas.microsoft.com/office/powerpoint/2010/main" val="16438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www.sap.com/fiori-apps-library"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training.sap.com/certification/c_fioad_1909-sap-certified-technology-associate---sap-fiori-system-administratio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wFH52FMJ1nI"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hostname:port/sap/bc/ui5_ui5/sap/arsrvc_upb_admn/main.html?scope=CONF&amp;sap-client=800&amp;sap-language=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20</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Semantic Objects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858BDFA9-050A-41D1-99E7-215D25AF7719}"/>
              </a:ext>
            </a:extLst>
          </p:cNvPr>
          <p:cNvSpPr txBox="1"/>
          <p:nvPr/>
        </p:nvSpPr>
        <p:spPr>
          <a:xfrm>
            <a:off x="277091" y="970954"/>
            <a:ext cx="11743987" cy="646331"/>
          </a:xfrm>
          <a:prstGeom prst="rect">
            <a:avLst/>
          </a:prstGeom>
          <a:noFill/>
        </p:spPr>
        <p:txBody>
          <a:bodyPr wrap="square" rtlCol="0">
            <a:spAutoFit/>
          </a:bodyPr>
          <a:lstStyle/>
          <a:p>
            <a:r>
              <a:rPr lang="en-US" dirty="0"/>
              <a:t>Every fiori app which launched from launchpad will follow intent-based navigation. It tells the user about the purpose, why this app is used for. Intent is composed of </a:t>
            </a:r>
          </a:p>
        </p:txBody>
      </p:sp>
      <p:sp>
        <p:nvSpPr>
          <p:cNvPr id="3" name="TextBox 2">
            <a:extLst>
              <a:ext uri="{FF2B5EF4-FFF2-40B4-BE49-F238E27FC236}">
                <a16:creationId xmlns:a16="http://schemas.microsoft.com/office/drawing/2014/main" id="{7C514D93-EB14-4CB1-9E7C-3D9BCCB868F5}"/>
              </a:ext>
            </a:extLst>
          </p:cNvPr>
          <p:cNvSpPr txBox="1"/>
          <p:nvPr/>
        </p:nvSpPr>
        <p:spPr>
          <a:xfrm>
            <a:off x="1293091" y="1967345"/>
            <a:ext cx="9236364" cy="830997"/>
          </a:xfrm>
          <a:prstGeom prst="rect">
            <a:avLst/>
          </a:prstGeom>
          <a:noFill/>
        </p:spPr>
        <p:txBody>
          <a:bodyPr wrap="square" rtlCol="0">
            <a:spAutoFit/>
          </a:bodyPr>
          <a:lstStyle/>
          <a:p>
            <a:r>
              <a:rPr lang="en-US" sz="4800" dirty="0"/>
              <a:t>Semantic Object + action = Intent</a:t>
            </a:r>
          </a:p>
        </p:txBody>
      </p:sp>
      <p:sp>
        <p:nvSpPr>
          <p:cNvPr id="4" name="TextBox 3">
            <a:extLst>
              <a:ext uri="{FF2B5EF4-FFF2-40B4-BE49-F238E27FC236}">
                <a16:creationId xmlns:a16="http://schemas.microsoft.com/office/drawing/2014/main" id="{6DE3005F-2475-483A-A757-9362DE482487}"/>
              </a:ext>
            </a:extLst>
          </p:cNvPr>
          <p:cNvSpPr txBox="1"/>
          <p:nvPr/>
        </p:nvSpPr>
        <p:spPr>
          <a:xfrm>
            <a:off x="151041" y="2955636"/>
            <a:ext cx="7459723" cy="1200329"/>
          </a:xfrm>
          <a:prstGeom prst="rect">
            <a:avLst/>
          </a:prstGeom>
          <a:noFill/>
        </p:spPr>
        <p:txBody>
          <a:bodyPr wrap="square" rtlCol="0">
            <a:spAutoFit/>
          </a:bodyPr>
          <a:lstStyle/>
          <a:p>
            <a:r>
              <a:rPr lang="en-US" dirty="0"/>
              <a:t>All the SAP delivered standard semantic object are stored in a </a:t>
            </a:r>
            <a:r>
              <a:rPr lang="en-US" dirty="0" err="1"/>
              <a:t>tcode</a:t>
            </a:r>
            <a:endParaRPr lang="en-US" dirty="0"/>
          </a:p>
          <a:p>
            <a:r>
              <a:rPr lang="en-US" dirty="0"/>
              <a:t>/UI2/SEMOBJ_SAP</a:t>
            </a:r>
          </a:p>
          <a:p>
            <a:r>
              <a:rPr lang="en-US" dirty="0"/>
              <a:t>All the custom semantic objects are created in </a:t>
            </a:r>
            <a:r>
              <a:rPr lang="en-US" dirty="0" err="1"/>
              <a:t>tcode</a:t>
            </a:r>
            <a:endParaRPr lang="en-US" dirty="0"/>
          </a:p>
          <a:p>
            <a:r>
              <a:rPr lang="en-US" dirty="0"/>
              <a:t>/UI2/SEMOBJ</a:t>
            </a:r>
          </a:p>
        </p:txBody>
      </p:sp>
      <p:sp>
        <p:nvSpPr>
          <p:cNvPr id="5" name="TextBox 4">
            <a:extLst>
              <a:ext uri="{FF2B5EF4-FFF2-40B4-BE49-F238E27FC236}">
                <a16:creationId xmlns:a16="http://schemas.microsoft.com/office/drawing/2014/main" id="{97675DD6-A290-4F29-A01F-E898E4D02AD4}"/>
              </a:ext>
            </a:extLst>
          </p:cNvPr>
          <p:cNvSpPr txBox="1"/>
          <p:nvPr/>
        </p:nvSpPr>
        <p:spPr>
          <a:xfrm>
            <a:off x="277091" y="4285673"/>
            <a:ext cx="11743987" cy="1200329"/>
          </a:xfrm>
          <a:prstGeom prst="rect">
            <a:avLst/>
          </a:prstGeom>
          <a:noFill/>
        </p:spPr>
        <p:txBody>
          <a:bodyPr wrap="square" rtlCol="0">
            <a:spAutoFit/>
          </a:bodyPr>
          <a:lstStyle/>
          <a:p>
            <a:r>
              <a:rPr lang="en-US" b="1" dirty="0"/>
              <a:t>Target Mapping</a:t>
            </a:r>
          </a:p>
          <a:p>
            <a:r>
              <a:rPr lang="en-US" dirty="0"/>
              <a:t>Is done in fiori launchpad designer to identify which intent will navigate to which fiori app. Every fiori app is deployed in SAP system as BSP app and has a ICF node created. Using target mapping we can map a Ui5 app or classical apps like Webdynpro, GUI etc.</a:t>
            </a:r>
          </a:p>
        </p:txBody>
      </p:sp>
    </p:spTree>
    <p:extLst>
      <p:ext uri="{BB962C8B-B14F-4D97-AF65-F5344CB8AC3E}">
        <p14:creationId xmlns:p14="http://schemas.microsoft.com/office/powerpoint/2010/main" val="257390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20</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Introduction Fiori App Reference Library</a:t>
            </a:r>
          </a:p>
          <a:p>
            <a:pPr marL="285750" indent="-285750">
              <a:buFont typeface="Arial" panose="020B0604020202020204" pitchFamily="34" charset="0"/>
              <a:buChar char="•"/>
            </a:pPr>
            <a:r>
              <a:rPr lang="it-IT" dirty="0">
                <a:solidFill>
                  <a:srgbClr val="242424"/>
                </a:solidFill>
              </a:rPr>
              <a:t>Roles in our Fiori project</a:t>
            </a:r>
          </a:p>
          <a:p>
            <a:pPr marL="285750" indent="-285750">
              <a:buFont typeface="Arial" panose="020B0604020202020204" pitchFamily="34" charset="0"/>
              <a:buChar char="•"/>
            </a:pPr>
            <a:r>
              <a:rPr lang="it-IT" dirty="0">
                <a:solidFill>
                  <a:srgbClr val="242424"/>
                </a:solidFill>
              </a:rPr>
              <a:t>Setting up new system</a:t>
            </a:r>
          </a:p>
          <a:p>
            <a:pPr marL="285750" indent="-285750">
              <a:buFont typeface="Arial" panose="020B0604020202020204" pitchFamily="34" charset="0"/>
              <a:buChar char="•"/>
            </a:pPr>
            <a:r>
              <a:rPr lang="en-US" dirty="0">
                <a:solidFill>
                  <a:srgbClr val="242424"/>
                </a:solidFill>
              </a:rPr>
              <a:t>Getting started with a fresh user – Business User</a:t>
            </a:r>
          </a:p>
          <a:p>
            <a:pPr marL="285750" indent="-285750">
              <a:buFont typeface="Arial" panose="020B0604020202020204" pitchFamily="34" charset="0"/>
              <a:buChar char="•"/>
            </a:pPr>
            <a:r>
              <a:rPr lang="en-US" dirty="0">
                <a:solidFill>
                  <a:srgbClr val="242424"/>
                </a:solidFill>
              </a:rPr>
              <a:t>Fiori Security Expert/Fiori Administrator</a:t>
            </a:r>
          </a:p>
          <a:p>
            <a:pPr marL="285750" indent="-285750">
              <a:buFont typeface="Arial" panose="020B0604020202020204" pitchFamily="34" charset="0"/>
              <a:buChar char="•"/>
            </a:pPr>
            <a:r>
              <a:rPr lang="en-US" dirty="0">
                <a:solidFill>
                  <a:srgbClr val="242424"/>
                </a:solidFill>
              </a:rPr>
              <a:t>Configuration v/s Customizing v/s Personalization</a:t>
            </a:r>
          </a:p>
          <a:p>
            <a:pPr marL="285750" indent="-285750">
              <a:buFont typeface="Arial" panose="020B0604020202020204" pitchFamily="34" charset="0"/>
              <a:buChar char="•"/>
            </a:pPr>
            <a:r>
              <a:rPr lang="en-US" dirty="0">
                <a:solidFill>
                  <a:srgbClr val="242424"/>
                </a:solidFill>
              </a:rPr>
              <a:t>Launchpad Content Structure</a:t>
            </a:r>
          </a:p>
          <a:p>
            <a:pPr marL="285750" indent="-285750">
              <a:buFont typeface="Arial" panose="020B0604020202020204" pitchFamily="34" charset="0"/>
              <a:buChar char="•"/>
            </a:pPr>
            <a:r>
              <a:rPr lang="it-IT" dirty="0">
                <a:solidFill>
                  <a:srgbClr val="242424"/>
                </a:solidFill>
              </a:rPr>
              <a:t>Semantic Objects</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0" y="2064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Introduction to Fiori App Reference</a:t>
            </a:r>
            <a:r>
              <a:rPr lang="en-US" sz="2800" dirty="0">
                <a:solidFill>
                  <a:prstClr val="black"/>
                </a:solidFill>
                <a:latin typeface="Cooper Black" panose="0208090404030B020404" pitchFamily="18" charset="0"/>
              </a:rPr>
              <a:t>e Library</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Rectangle 4">
            <a:extLst>
              <a:ext uri="{FF2B5EF4-FFF2-40B4-BE49-F238E27FC236}">
                <a16:creationId xmlns:a16="http://schemas.microsoft.com/office/drawing/2014/main" id="{5ED38AE5-3FDC-41D9-AD90-4ECF0471E66C}"/>
              </a:ext>
            </a:extLst>
          </p:cNvPr>
          <p:cNvSpPr/>
          <p:nvPr/>
        </p:nvSpPr>
        <p:spPr>
          <a:xfrm>
            <a:off x="40140" y="863721"/>
            <a:ext cx="11980937" cy="1754326"/>
          </a:xfrm>
          <a:prstGeom prst="rect">
            <a:avLst/>
          </a:prstGeom>
        </p:spPr>
        <p:txBody>
          <a:bodyPr wrap="square">
            <a:spAutoFit/>
          </a:bodyPr>
          <a:lstStyle/>
          <a:p>
            <a:pPr algn="just"/>
            <a:r>
              <a:rPr lang="en-US" dirty="0">
                <a:latin typeface="BentonSansRegular"/>
              </a:rPr>
              <a:t>Are you implementing SAP Fiori Apps? </a:t>
            </a:r>
          </a:p>
          <a:p>
            <a:pPr algn="just"/>
            <a:r>
              <a:rPr lang="en-US" dirty="0">
                <a:latin typeface="BentonSansRegular"/>
              </a:rPr>
              <a:t>Are you looking for information on the current list of apps available and details about configuration and installation? </a:t>
            </a:r>
          </a:p>
          <a:p>
            <a:pPr algn="just"/>
            <a:endParaRPr lang="en-US" dirty="0">
              <a:latin typeface="BentonSansRegular"/>
              <a:hlinkClick r:id="rId3">
                <a:extLst>
                  <a:ext uri="{A12FA001-AC4F-418D-AE19-62706E023703}">
                    <ahyp:hlinkClr xmlns:ahyp="http://schemas.microsoft.com/office/drawing/2018/hyperlinkcolor" val="tx"/>
                  </a:ext>
                </a:extLst>
              </a:hlinkClick>
            </a:endParaRPr>
          </a:p>
          <a:p>
            <a:pPr algn="just"/>
            <a:r>
              <a:rPr lang="en-US" dirty="0">
                <a:latin typeface="BentonSansRegular"/>
                <a:hlinkClick r:id="rId3">
                  <a:extLst>
                    <a:ext uri="{A12FA001-AC4F-418D-AE19-62706E023703}">
                      <ahyp:hlinkClr xmlns:ahyp="http://schemas.microsoft.com/office/drawing/2018/hyperlinkcolor" val="tx"/>
                    </a:ext>
                  </a:extLst>
                </a:hlinkClick>
              </a:rPr>
              <a:t>SAP Fiori apps reference library</a:t>
            </a:r>
            <a:r>
              <a:rPr lang="en-US" dirty="0">
                <a:latin typeface="BentonSansRegular"/>
              </a:rPr>
              <a:t> provides a metadata repository for Fiori apps with information in the areas of installation, configuration, extensibility and support. The list of apps is easily searchable. It also includes filters and grouping based on application component, front end and back-end product versions, application type and other important parameters.</a:t>
            </a:r>
            <a:endParaRPr lang="en-US" b="0" i="0" dirty="0">
              <a:effectLst/>
              <a:latin typeface="BentonSansRegular"/>
            </a:endParaRPr>
          </a:p>
        </p:txBody>
      </p:sp>
      <p:sp>
        <p:nvSpPr>
          <p:cNvPr id="6" name="Rectangle 5">
            <a:extLst>
              <a:ext uri="{FF2B5EF4-FFF2-40B4-BE49-F238E27FC236}">
                <a16:creationId xmlns:a16="http://schemas.microsoft.com/office/drawing/2014/main" id="{95297945-9CB6-4584-833C-12DC243406A5}"/>
              </a:ext>
            </a:extLst>
          </p:cNvPr>
          <p:cNvSpPr/>
          <p:nvPr/>
        </p:nvSpPr>
        <p:spPr>
          <a:xfrm>
            <a:off x="40140" y="2688179"/>
            <a:ext cx="11980936" cy="923330"/>
          </a:xfrm>
          <a:prstGeom prst="rect">
            <a:avLst/>
          </a:prstGeom>
        </p:spPr>
        <p:txBody>
          <a:bodyPr wrap="square">
            <a:spAutoFit/>
          </a:bodyPr>
          <a:lstStyle/>
          <a:p>
            <a:pPr algn="just"/>
            <a:r>
              <a:rPr lang="en-US" dirty="0">
                <a:solidFill>
                  <a:srgbClr val="444444"/>
                </a:solidFill>
                <a:latin typeface="BentonSansRegular"/>
              </a:rPr>
              <a:t>Navigation to help documents and notes makes it more comprehensive. The app provides valuable information to be used right from Portfolio Planning all the way until Customer Go Live. Once the business user selects the required apps in the Innovation Discovery System</a:t>
            </a:r>
            <a:r>
              <a:rPr lang="en-US" sz="800" dirty="0">
                <a:solidFill>
                  <a:srgbClr val="444444"/>
                </a:solidFill>
                <a:latin typeface="BentonSansRegular"/>
              </a:rPr>
              <a:t> </a:t>
            </a:r>
            <a:r>
              <a:rPr lang="en-US" dirty="0">
                <a:solidFill>
                  <a:srgbClr val="444444"/>
                </a:solidFill>
                <a:latin typeface="BentonSansRegular"/>
              </a:rPr>
              <a:t>, the relevant technical information can be readily supplied from the metadata repository.</a:t>
            </a:r>
          </a:p>
        </p:txBody>
      </p:sp>
      <p:pic>
        <p:nvPicPr>
          <p:cNvPr id="7" name="Picture 6">
            <a:extLst>
              <a:ext uri="{FF2B5EF4-FFF2-40B4-BE49-F238E27FC236}">
                <a16:creationId xmlns:a16="http://schemas.microsoft.com/office/drawing/2014/main" id="{805CAAEC-2A11-4ACB-9717-7A4BF657BDDB}"/>
              </a:ext>
            </a:extLst>
          </p:cNvPr>
          <p:cNvPicPr>
            <a:picLocks noChangeAspect="1"/>
          </p:cNvPicPr>
          <p:nvPr/>
        </p:nvPicPr>
        <p:blipFill>
          <a:blip r:embed="rId4"/>
          <a:stretch>
            <a:fillRect/>
          </a:stretch>
        </p:blipFill>
        <p:spPr>
          <a:xfrm>
            <a:off x="2648932" y="3747587"/>
            <a:ext cx="6422796" cy="2903961"/>
          </a:xfrm>
          <a:prstGeom prst="rect">
            <a:avLst/>
          </a:prstGeom>
        </p:spPr>
      </p:pic>
    </p:spTree>
    <p:extLst>
      <p:ext uri="{BB962C8B-B14F-4D97-AF65-F5344CB8AC3E}">
        <p14:creationId xmlns:p14="http://schemas.microsoft.com/office/powerpoint/2010/main" val="24206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1FA27BB5-B1AC-491E-AA81-F413B5C4F3CD}"/>
              </a:ext>
            </a:extLst>
          </p:cNvPr>
          <p:cNvPicPr>
            <a:picLocks noChangeAspect="1"/>
          </p:cNvPicPr>
          <p:nvPr/>
        </p:nvPicPr>
        <p:blipFill>
          <a:blip r:embed="rId3"/>
          <a:stretch>
            <a:fillRect/>
          </a:stretch>
        </p:blipFill>
        <p:spPr>
          <a:xfrm>
            <a:off x="3405324" y="4617443"/>
            <a:ext cx="7131852" cy="1873343"/>
          </a:xfrm>
          <a:prstGeom prst="rect">
            <a:avLst/>
          </a:prstGeom>
        </p:spPr>
      </p:pic>
      <p:sp>
        <p:nvSpPr>
          <p:cNvPr id="3" name="Smiley Face 2">
            <a:extLst>
              <a:ext uri="{FF2B5EF4-FFF2-40B4-BE49-F238E27FC236}">
                <a16:creationId xmlns:a16="http://schemas.microsoft.com/office/drawing/2014/main" id="{EE9A3546-9E97-4992-8122-EA9556157D11}"/>
              </a:ext>
            </a:extLst>
          </p:cNvPr>
          <p:cNvSpPr/>
          <p:nvPr/>
        </p:nvSpPr>
        <p:spPr>
          <a:xfrm>
            <a:off x="942110" y="510197"/>
            <a:ext cx="461818" cy="46181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0FFE0E-C692-40F0-AE8F-A954DF6EB1D8}"/>
              </a:ext>
            </a:extLst>
          </p:cNvPr>
          <p:cNvSpPr txBox="1"/>
          <p:nvPr/>
        </p:nvSpPr>
        <p:spPr>
          <a:xfrm>
            <a:off x="64655" y="897063"/>
            <a:ext cx="3137469" cy="3416320"/>
          </a:xfrm>
          <a:prstGeom prst="rect">
            <a:avLst/>
          </a:prstGeom>
          <a:noFill/>
        </p:spPr>
        <p:txBody>
          <a:bodyPr wrap="square" rtlCol="0">
            <a:spAutoFit/>
          </a:bodyPr>
          <a:lstStyle/>
          <a:p>
            <a:r>
              <a:rPr lang="en-US" b="1" dirty="0"/>
              <a:t>SAP Basis Consultants</a:t>
            </a:r>
          </a:p>
          <a:p>
            <a:pPr marL="285750" indent="-285750">
              <a:buFontTx/>
              <a:buChar char="-"/>
            </a:pPr>
            <a:r>
              <a:rPr lang="en-US" dirty="0"/>
              <a:t>Arrange the hardware</a:t>
            </a:r>
          </a:p>
          <a:p>
            <a:pPr marL="285750" indent="-285750">
              <a:buFontTx/>
              <a:buChar char="-"/>
            </a:pPr>
            <a:r>
              <a:rPr lang="en-US" dirty="0"/>
              <a:t>Plan for system installation</a:t>
            </a:r>
          </a:p>
          <a:p>
            <a:pPr marL="285750" indent="-285750">
              <a:buFontTx/>
              <a:buChar char="-"/>
            </a:pPr>
            <a:r>
              <a:rPr lang="en-US" dirty="0"/>
              <a:t>Create Stack.xml and install</a:t>
            </a:r>
          </a:p>
          <a:p>
            <a:pPr marL="285750" indent="-285750">
              <a:buFontTx/>
              <a:buChar char="-"/>
            </a:pPr>
            <a:r>
              <a:rPr lang="en-US" dirty="0"/>
              <a:t>Upgrade systems</a:t>
            </a:r>
          </a:p>
          <a:p>
            <a:pPr marL="285750" indent="-285750">
              <a:buFontTx/>
              <a:buChar char="-"/>
            </a:pPr>
            <a:r>
              <a:rPr lang="en-US" dirty="0"/>
              <a:t>Download and apply SAP notes</a:t>
            </a:r>
          </a:p>
          <a:p>
            <a:pPr marL="285750" indent="-285750">
              <a:buFontTx/>
              <a:buChar char="-"/>
            </a:pPr>
            <a:r>
              <a:rPr lang="en-US" dirty="0"/>
              <a:t>Maintain system health and backup</a:t>
            </a:r>
          </a:p>
          <a:p>
            <a:pPr marL="285750" indent="-285750">
              <a:buFontTx/>
              <a:buChar char="-"/>
            </a:pPr>
            <a:r>
              <a:rPr lang="en-US" dirty="0"/>
              <a:t>Overall security and user management</a:t>
            </a:r>
          </a:p>
          <a:p>
            <a:pPr marL="285750" indent="-285750">
              <a:buFontTx/>
              <a:buChar char="-"/>
            </a:pPr>
            <a:r>
              <a:rPr lang="en-US" dirty="0"/>
              <a:t>GRC Consultant</a:t>
            </a:r>
          </a:p>
        </p:txBody>
      </p:sp>
      <p:sp>
        <p:nvSpPr>
          <p:cNvPr id="19" name="Smiley Face 18">
            <a:extLst>
              <a:ext uri="{FF2B5EF4-FFF2-40B4-BE49-F238E27FC236}">
                <a16:creationId xmlns:a16="http://schemas.microsoft.com/office/drawing/2014/main" id="{803EF338-62B0-425E-B4FA-160C936C14C7}"/>
              </a:ext>
            </a:extLst>
          </p:cNvPr>
          <p:cNvSpPr/>
          <p:nvPr/>
        </p:nvSpPr>
        <p:spPr>
          <a:xfrm>
            <a:off x="4494306" y="500467"/>
            <a:ext cx="461818" cy="461818"/>
          </a:xfrm>
          <a:prstGeom prst="smileyFac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33CD4E-1EA4-48A3-BD0D-DD31617C7DF7}"/>
              </a:ext>
            </a:extLst>
          </p:cNvPr>
          <p:cNvSpPr txBox="1"/>
          <p:nvPr/>
        </p:nvSpPr>
        <p:spPr>
          <a:xfrm>
            <a:off x="3128935" y="897038"/>
            <a:ext cx="3460841" cy="3462486"/>
          </a:xfrm>
          <a:prstGeom prst="rect">
            <a:avLst/>
          </a:prstGeom>
          <a:noFill/>
        </p:spPr>
        <p:txBody>
          <a:bodyPr wrap="square" rtlCol="0">
            <a:spAutoFit/>
          </a:bodyPr>
          <a:lstStyle/>
          <a:p>
            <a:r>
              <a:rPr lang="en-US" sz="1600" b="1" dirty="0"/>
              <a:t>SAP Fiori Administrator/ Fiori Security Consultants</a:t>
            </a:r>
          </a:p>
          <a:p>
            <a:pPr marL="285750" indent="-285750">
              <a:buFontTx/>
              <a:buChar char="-"/>
            </a:pPr>
            <a:r>
              <a:rPr lang="en-US" sz="1100" dirty="0"/>
              <a:t>Install Fiori Apps</a:t>
            </a:r>
          </a:p>
          <a:p>
            <a:pPr marL="285750" indent="-285750">
              <a:buFontTx/>
              <a:buChar char="-"/>
            </a:pPr>
            <a:r>
              <a:rPr lang="en-US" sz="1100" dirty="0"/>
              <a:t>Check and verify if the components are available</a:t>
            </a:r>
          </a:p>
          <a:p>
            <a:pPr marL="285750" indent="-285750">
              <a:buFontTx/>
              <a:buChar char="-"/>
            </a:pPr>
            <a:r>
              <a:rPr lang="en-US" sz="1100" dirty="0"/>
              <a:t>Conduct fit-to-standard workshop</a:t>
            </a:r>
          </a:p>
          <a:p>
            <a:pPr marL="285750" indent="-285750">
              <a:buFontTx/>
              <a:buChar char="-"/>
            </a:pPr>
            <a:r>
              <a:rPr lang="en-US" sz="1100" dirty="0"/>
              <a:t>Identify Scope</a:t>
            </a:r>
          </a:p>
          <a:p>
            <a:pPr marL="285750" indent="-285750">
              <a:buFontTx/>
              <a:buChar char="-"/>
            </a:pPr>
            <a:r>
              <a:rPr lang="en-US" sz="1100" dirty="0"/>
              <a:t>Configure Roles in Fiori system</a:t>
            </a:r>
          </a:p>
          <a:p>
            <a:pPr marL="285750" indent="-285750">
              <a:buFontTx/>
              <a:buChar char="-"/>
            </a:pPr>
            <a:r>
              <a:rPr lang="en-US" sz="1100" dirty="0"/>
              <a:t>Manage the deployment of Fiori apps</a:t>
            </a:r>
          </a:p>
          <a:p>
            <a:pPr marL="285750" indent="-285750">
              <a:buFontTx/>
              <a:buChar char="-"/>
            </a:pPr>
            <a:r>
              <a:rPr lang="en-US" sz="1100" dirty="0"/>
              <a:t>Run Task lists</a:t>
            </a:r>
          </a:p>
          <a:p>
            <a:pPr marL="285750" indent="-285750">
              <a:buFontTx/>
              <a:buChar char="-"/>
            </a:pPr>
            <a:r>
              <a:rPr lang="en-US" sz="1100" dirty="0"/>
              <a:t>Create users who work with Fiori</a:t>
            </a:r>
          </a:p>
          <a:p>
            <a:pPr marL="285750" indent="-285750">
              <a:buFontTx/>
              <a:buChar char="-"/>
            </a:pPr>
            <a:r>
              <a:rPr lang="en-US" sz="1100" dirty="0"/>
              <a:t>Create Sample users for testing</a:t>
            </a:r>
          </a:p>
          <a:p>
            <a:pPr marL="285750" indent="-285750">
              <a:buFontTx/>
              <a:buChar char="-"/>
            </a:pPr>
            <a:r>
              <a:rPr lang="en-US" sz="1100" dirty="0"/>
              <a:t>Configuring and Adaption of Standard SAP Content</a:t>
            </a:r>
          </a:p>
          <a:p>
            <a:pPr marL="285750" indent="-285750">
              <a:buFontTx/>
              <a:buChar char="-"/>
            </a:pPr>
            <a:r>
              <a:rPr lang="en-US" sz="1100" dirty="0"/>
              <a:t>Standard Fiori App activation</a:t>
            </a:r>
          </a:p>
          <a:p>
            <a:pPr marL="285750" indent="-285750">
              <a:buFontTx/>
              <a:buChar char="-"/>
            </a:pPr>
            <a:r>
              <a:rPr lang="en-US" sz="1100" dirty="0"/>
              <a:t>Troubleshoot Fiori apps</a:t>
            </a:r>
          </a:p>
          <a:p>
            <a:pPr marL="285750" indent="-285750">
              <a:buFontTx/>
              <a:buChar char="-"/>
            </a:pPr>
            <a:r>
              <a:rPr lang="en-US" sz="1100" dirty="0"/>
              <a:t>Configure Custom apps according to need, develop new custom content and roles</a:t>
            </a:r>
          </a:p>
          <a:p>
            <a:pPr marL="285750" indent="-285750">
              <a:buFontTx/>
              <a:buChar char="-"/>
            </a:pPr>
            <a:r>
              <a:rPr lang="en-US" sz="1100" dirty="0"/>
              <a:t>Design Launchpad pages</a:t>
            </a:r>
          </a:p>
          <a:p>
            <a:pPr marL="285750" indent="-285750">
              <a:buFontTx/>
              <a:buChar char="-"/>
            </a:pPr>
            <a:r>
              <a:rPr lang="en-US" sz="1100" dirty="0"/>
              <a:t>Entire Company theming experience for Fiori</a:t>
            </a:r>
          </a:p>
          <a:p>
            <a:pPr marL="285750" indent="-285750">
              <a:buFontTx/>
              <a:buChar char="-"/>
            </a:pPr>
            <a:r>
              <a:rPr lang="en-US" sz="1100" dirty="0"/>
              <a:t>Change login and logout pages</a:t>
            </a:r>
          </a:p>
        </p:txBody>
      </p:sp>
      <p:sp>
        <p:nvSpPr>
          <p:cNvPr id="21" name="Smiley Face 20">
            <a:extLst>
              <a:ext uri="{FF2B5EF4-FFF2-40B4-BE49-F238E27FC236}">
                <a16:creationId xmlns:a16="http://schemas.microsoft.com/office/drawing/2014/main" id="{9E6D717D-8C52-4B83-A7DC-F70DAA043E32}"/>
              </a:ext>
            </a:extLst>
          </p:cNvPr>
          <p:cNvSpPr/>
          <p:nvPr/>
        </p:nvSpPr>
        <p:spPr>
          <a:xfrm>
            <a:off x="7508757" y="510197"/>
            <a:ext cx="461818" cy="461818"/>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4710E0C-4F33-4972-9A64-1B1887824AE7}"/>
              </a:ext>
            </a:extLst>
          </p:cNvPr>
          <p:cNvSpPr txBox="1"/>
          <p:nvPr/>
        </p:nvSpPr>
        <p:spPr>
          <a:xfrm>
            <a:off x="6572814" y="970954"/>
            <a:ext cx="2619593" cy="3216265"/>
          </a:xfrm>
          <a:prstGeom prst="rect">
            <a:avLst/>
          </a:prstGeom>
          <a:noFill/>
        </p:spPr>
        <p:txBody>
          <a:bodyPr wrap="square" rtlCol="0">
            <a:spAutoFit/>
          </a:bodyPr>
          <a:lstStyle/>
          <a:p>
            <a:r>
              <a:rPr lang="en-US" sz="1600" b="1" dirty="0"/>
              <a:t>Key Users – Non technical</a:t>
            </a:r>
          </a:p>
          <a:p>
            <a:pPr marL="285750" indent="-285750">
              <a:buFontTx/>
              <a:buChar char="-"/>
            </a:pPr>
            <a:r>
              <a:rPr lang="en-US" sz="1100" dirty="0"/>
              <a:t>Little technical knowledge on UI5</a:t>
            </a:r>
          </a:p>
          <a:p>
            <a:pPr marL="285750" indent="-285750">
              <a:buFontTx/>
              <a:buChar char="-"/>
            </a:pPr>
            <a:r>
              <a:rPr lang="en-US" sz="1100" dirty="0"/>
              <a:t>Non-coding background</a:t>
            </a:r>
          </a:p>
          <a:p>
            <a:pPr marL="285750" indent="-285750">
              <a:buFontTx/>
              <a:buChar char="-"/>
            </a:pPr>
            <a:r>
              <a:rPr lang="en-US" sz="1100" dirty="0"/>
              <a:t>Enhance Fiori apps with minor adaptions which we call key-user extensibility in S/4HANA</a:t>
            </a:r>
          </a:p>
          <a:p>
            <a:pPr marL="285750" indent="-285750">
              <a:buFontTx/>
              <a:buChar char="-"/>
            </a:pPr>
            <a:r>
              <a:rPr lang="en-US" sz="1100" dirty="0"/>
              <a:t>Customization changes in SAP system</a:t>
            </a:r>
          </a:p>
          <a:p>
            <a:pPr marL="285750" indent="-285750">
              <a:buFontTx/>
              <a:buChar char="-"/>
            </a:pPr>
            <a:r>
              <a:rPr lang="en-US" sz="1100" dirty="0"/>
              <a:t>Configure apps like My Inbox fiori app</a:t>
            </a:r>
          </a:p>
          <a:p>
            <a:pPr marL="285750" indent="-285750">
              <a:buFontTx/>
              <a:buChar char="-"/>
            </a:pPr>
            <a:r>
              <a:rPr lang="en-US" sz="1100" dirty="0"/>
              <a:t>Customize Analytic Apps</a:t>
            </a:r>
          </a:p>
          <a:p>
            <a:pPr marL="285750" indent="-285750">
              <a:buFontTx/>
              <a:buChar char="-"/>
            </a:pPr>
            <a:r>
              <a:rPr lang="en-US" sz="1100" dirty="0"/>
              <a:t>Use S/4HANA embedded Analytics to develop new type of apps - KPI Tiles</a:t>
            </a:r>
          </a:p>
          <a:p>
            <a:pPr marL="285750" indent="-285750">
              <a:buFontTx/>
              <a:buChar char="-"/>
            </a:pPr>
            <a:endParaRPr lang="en-US" sz="1100" dirty="0"/>
          </a:p>
          <a:p>
            <a:pPr marL="285750" indent="-285750">
              <a:buFontTx/>
              <a:buChar char="-"/>
            </a:pPr>
            <a:endParaRPr lang="en-US" sz="1100" dirty="0"/>
          </a:p>
          <a:p>
            <a:pPr marL="285750" indent="-285750">
              <a:buFontTx/>
              <a:buChar char="-"/>
            </a:pPr>
            <a:r>
              <a:rPr lang="en-US" sz="1100" dirty="0"/>
              <a:t>Query Browser</a:t>
            </a:r>
          </a:p>
          <a:p>
            <a:pPr marL="285750" indent="-285750">
              <a:buFontTx/>
              <a:buChar char="-"/>
            </a:pPr>
            <a:r>
              <a:rPr lang="en-US" sz="1100" dirty="0"/>
              <a:t>KPI Tiles</a:t>
            </a:r>
          </a:p>
          <a:p>
            <a:pPr marL="285750" indent="-285750">
              <a:buFontTx/>
              <a:buChar char="-"/>
            </a:pPr>
            <a:r>
              <a:rPr lang="en-US" sz="1100" dirty="0"/>
              <a:t>OVP</a:t>
            </a:r>
          </a:p>
          <a:p>
            <a:pPr marL="285750" indent="-285750">
              <a:buFontTx/>
              <a:buChar char="-"/>
            </a:pPr>
            <a:r>
              <a:rPr lang="en-US" sz="1100" dirty="0"/>
              <a:t>ALP</a:t>
            </a:r>
          </a:p>
          <a:p>
            <a:pPr marL="285750" indent="-285750">
              <a:buFontTx/>
              <a:buChar char="-"/>
            </a:pPr>
            <a:r>
              <a:rPr lang="en-US" sz="1100" dirty="0"/>
              <a:t>APF</a:t>
            </a:r>
          </a:p>
        </p:txBody>
      </p:sp>
      <p:sp>
        <p:nvSpPr>
          <p:cNvPr id="23" name="Smiley Face 22">
            <a:extLst>
              <a:ext uri="{FF2B5EF4-FFF2-40B4-BE49-F238E27FC236}">
                <a16:creationId xmlns:a16="http://schemas.microsoft.com/office/drawing/2014/main" id="{63FC89CC-9B87-4D76-898B-745689668E3C}"/>
              </a:ext>
            </a:extLst>
          </p:cNvPr>
          <p:cNvSpPr/>
          <p:nvPr/>
        </p:nvSpPr>
        <p:spPr>
          <a:xfrm>
            <a:off x="10614354" y="510197"/>
            <a:ext cx="461818" cy="461818"/>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49D4DF2-5197-4CDE-8A4B-923F60D4900E}"/>
              </a:ext>
            </a:extLst>
          </p:cNvPr>
          <p:cNvSpPr txBox="1"/>
          <p:nvPr/>
        </p:nvSpPr>
        <p:spPr>
          <a:xfrm>
            <a:off x="9227379" y="1031295"/>
            <a:ext cx="2619593" cy="3377848"/>
          </a:xfrm>
          <a:prstGeom prst="rect">
            <a:avLst/>
          </a:prstGeom>
          <a:noFill/>
        </p:spPr>
        <p:txBody>
          <a:bodyPr wrap="square" rtlCol="0">
            <a:spAutoFit/>
          </a:bodyPr>
          <a:lstStyle/>
          <a:p>
            <a:r>
              <a:rPr lang="en-US" sz="1400" b="1" dirty="0"/>
              <a:t>UI5 Fiori Developers</a:t>
            </a:r>
          </a:p>
          <a:p>
            <a:pPr marL="285750" indent="-285750">
              <a:buFontTx/>
              <a:buChar char="-"/>
            </a:pPr>
            <a:r>
              <a:rPr lang="en-US" sz="1050" dirty="0"/>
              <a:t>Setup the development tools like BAS, VS Code</a:t>
            </a:r>
          </a:p>
          <a:p>
            <a:pPr marL="285750" indent="-285750">
              <a:buFontTx/>
              <a:buChar char="-"/>
            </a:pPr>
            <a:r>
              <a:rPr lang="en-US" sz="1050" dirty="0"/>
              <a:t>Create Secure connection using Cloud Connector and maintain destinations</a:t>
            </a:r>
          </a:p>
          <a:p>
            <a:pPr marL="285750" indent="-285750">
              <a:buFontTx/>
              <a:buChar char="-"/>
            </a:pPr>
            <a:r>
              <a:rPr lang="en-US" sz="1050" dirty="0"/>
              <a:t>Developing custom Fiori Apps – Using Annotations or Free Style</a:t>
            </a:r>
          </a:p>
          <a:p>
            <a:pPr marL="285750" indent="-285750">
              <a:buFontTx/>
              <a:buChar char="-"/>
            </a:pPr>
            <a:r>
              <a:rPr lang="en-US" sz="1050" dirty="0"/>
              <a:t>Developing OData Services and Activation of Services</a:t>
            </a:r>
          </a:p>
          <a:p>
            <a:pPr marL="285750" indent="-285750">
              <a:buFontTx/>
              <a:buChar char="-"/>
            </a:pPr>
            <a:r>
              <a:rPr lang="en-US" sz="1050" dirty="0"/>
              <a:t>Create Custom apps of different kinds</a:t>
            </a:r>
          </a:p>
          <a:p>
            <a:pPr marL="285750" indent="-285750">
              <a:buFontTx/>
              <a:buChar char="-"/>
            </a:pPr>
            <a:r>
              <a:rPr lang="en-US" sz="1050" dirty="0"/>
              <a:t>Troubleshoot apps</a:t>
            </a:r>
          </a:p>
          <a:p>
            <a:pPr marL="285750" indent="-285750">
              <a:buFontTx/>
              <a:buChar char="-"/>
            </a:pPr>
            <a:r>
              <a:rPr lang="en-US" sz="1050" dirty="0"/>
              <a:t>Deploy Fiori Apps developed in company to SAP System</a:t>
            </a:r>
          </a:p>
          <a:p>
            <a:pPr marL="285750" indent="-285750">
              <a:buFontTx/>
              <a:buChar char="-"/>
            </a:pPr>
            <a:r>
              <a:rPr lang="en-US" sz="1050" dirty="0"/>
              <a:t>Work with SAP BTP to open app on SAP CF</a:t>
            </a:r>
          </a:p>
          <a:p>
            <a:pPr marL="285750" indent="-285750">
              <a:buFontTx/>
              <a:buChar char="-"/>
            </a:pPr>
            <a:r>
              <a:rPr lang="en-US" sz="1050" dirty="0"/>
              <a:t>Extensive knowledge on JS and Node JS</a:t>
            </a:r>
          </a:p>
          <a:p>
            <a:pPr marL="285750" indent="-285750">
              <a:buFontTx/>
              <a:buChar char="-"/>
            </a:pPr>
            <a:r>
              <a:rPr lang="en-US" sz="1050" dirty="0"/>
              <a:t>Build unit and integration test</a:t>
            </a:r>
          </a:p>
          <a:p>
            <a:pPr marL="285750" indent="-285750">
              <a:buFontTx/>
              <a:buChar char="-"/>
            </a:pPr>
            <a:r>
              <a:rPr lang="en-US" sz="1050" dirty="0"/>
              <a:t>Create CI/CD pipelines</a:t>
            </a:r>
          </a:p>
          <a:p>
            <a:pPr marL="285750" indent="-285750">
              <a:buFontTx/>
              <a:buChar char="-"/>
            </a:pPr>
            <a:r>
              <a:rPr lang="en-US" sz="1050" dirty="0"/>
              <a:t>Advocate the development team</a:t>
            </a:r>
          </a:p>
          <a:p>
            <a:pPr marL="285750" indent="-285750">
              <a:buFontTx/>
              <a:buChar char="-"/>
            </a:pPr>
            <a:r>
              <a:rPr lang="en-US" sz="1050" dirty="0"/>
              <a:t>Create Fiori Prototypes</a:t>
            </a:r>
          </a:p>
        </p:txBody>
      </p:sp>
      <p:sp>
        <p:nvSpPr>
          <p:cNvPr id="16" name="TextBox 15">
            <a:extLst>
              <a:ext uri="{FF2B5EF4-FFF2-40B4-BE49-F238E27FC236}">
                <a16:creationId xmlns:a16="http://schemas.microsoft.com/office/drawing/2014/main" id="{06EB978C-004A-49A1-A8AC-0719274C52A2}"/>
              </a:ext>
            </a:extLst>
          </p:cNvPr>
          <p:cNvSpPr txBox="1"/>
          <p:nvPr/>
        </p:nvSpPr>
        <p:spPr>
          <a:xfrm>
            <a:off x="5897935" y="76635"/>
            <a:ext cx="4145280" cy="369332"/>
          </a:xfrm>
          <a:prstGeom prst="rect">
            <a:avLst/>
          </a:prstGeom>
          <a:noFill/>
        </p:spPr>
        <p:txBody>
          <a:bodyPr wrap="square" rtlCol="0">
            <a:spAutoFit/>
          </a:bodyPr>
          <a:lstStyle/>
          <a:p>
            <a:r>
              <a:rPr lang="en-US" b="1" dirty="0"/>
              <a:t>Fiori Architect</a:t>
            </a:r>
          </a:p>
        </p:txBody>
      </p:sp>
      <p:sp>
        <p:nvSpPr>
          <p:cNvPr id="17" name="TextBox 16">
            <a:extLst>
              <a:ext uri="{FF2B5EF4-FFF2-40B4-BE49-F238E27FC236}">
                <a16:creationId xmlns:a16="http://schemas.microsoft.com/office/drawing/2014/main" id="{6BCE5F3A-F9B6-45AD-9467-F9DAA2BF4BB5}"/>
              </a:ext>
            </a:extLst>
          </p:cNvPr>
          <p:cNvSpPr txBox="1"/>
          <p:nvPr/>
        </p:nvSpPr>
        <p:spPr>
          <a:xfrm>
            <a:off x="151041" y="4719782"/>
            <a:ext cx="3137469" cy="1754326"/>
          </a:xfrm>
          <a:prstGeom prst="rect">
            <a:avLst/>
          </a:prstGeom>
          <a:noFill/>
        </p:spPr>
        <p:txBody>
          <a:bodyPr wrap="square" rtlCol="0">
            <a:spAutoFit/>
          </a:bodyPr>
          <a:lstStyle/>
          <a:p>
            <a:r>
              <a:rPr lang="en-US" dirty="0">
                <a:hlinkClick r:id="rId4"/>
              </a:rPr>
              <a:t>https://training.sap.com/certification/c_fioad_1909-sap-certified-technology-associate---sap-fiori-system-administration-g/</a:t>
            </a:r>
            <a:endParaRPr lang="en-US" dirty="0"/>
          </a:p>
          <a:p>
            <a:endParaRPr lang="en-US" dirty="0"/>
          </a:p>
        </p:txBody>
      </p:sp>
    </p:spTree>
    <p:extLst>
      <p:ext uri="{BB962C8B-B14F-4D97-AF65-F5344CB8AC3E}">
        <p14:creationId xmlns:p14="http://schemas.microsoft.com/office/powerpoint/2010/main" val="316558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0" y="2064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Setting up new system</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1FD543E7-4E55-45AF-9BA3-B72EA3FFCF1C}"/>
              </a:ext>
            </a:extLst>
          </p:cNvPr>
          <p:cNvSpPr txBox="1"/>
          <p:nvPr/>
        </p:nvSpPr>
        <p:spPr>
          <a:xfrm>
            <a:off x="277091" y="720436"/>
            <a:ext cx="6871854" cy="5078313"/>
          </a:xfrm>
          <a:prstGeom prst="rect">
            <a:avLst/>
          </a:prstGeom>
          <a:noFill/>
        </p:spPr>
        <p:txBody>
          <a:bodyPr wrap="square" rtlCol="0">
            <a:spAutoFit/>
          </a:bodyPr>
          <a:lstStyle/>
          <a:p>
            <a:r>
              <a:rPr lang="en-US" dirty="0"/>
              <a:t>Anything which runs in browser, needs a service. Getting started with new system</a:t>
            </a:r>
          </a:p>
          <a:p>
            <a:pPr marL="342900" indent="-342900">
              <a:buFont typeface="+mj-lt"/>
              <a:buAutoNum type="arabicPeriod"/>
            </a:pPr>
            <a:r>
              <a:rPr lang="en-US" dirty="0"/>
              <a:t>We need to activate SAP Gateway </a:t>
            </a:r>
          </a:p>
          <a:p>
            <a:pPr marL="342900" indent="-342900">
              <a:buFont typeface="+mj-lt"/>
              <a:buAutoNum type="arabicPeriod"/>
            </a:pPr>
            <a:r>
              <a:rPr lang="en-US" dirty="0"/>
              <a:t>Create RFC for backend inside the frontend system (SM59) – Type 3</a:t>
            </a:r>
          </a:p>
          <a:p>
            <a:pPr marL="342900" indent="-342900">
              <a:buFont typeface="+mj-lt"/>
              <a:buAutoNum type="arabicPeriod"/>
            </a:pPr>
            <a:r>
              <a:rPr lang="en-US" dirty="0"/>
              <a:t>*A self connection is already there – </a:t>
            </a:r>
            <a:r>
              <a:rPr lang="en-US" b="1" dirty="0"/>
              <a:t>NONE (SAP Delivered default Conn)</a:t>
            </a:r>
          </a:p>
          <a:p>
            <a:pPr marL="342900" indent="-342900">
              <a:buFont typeface="+mj-lt"/>
              <a:buAutoNum type="arabicPeriod"/>
            </a:pPr>
            <a:r>
              <a:rPr lang="en-US" dirty="0"/>
              <a:t>Maintain system alias </a:t>
            </a:r>
          </a:p>
          <a:p>
            <a:pPr marL="342900" indent="-342900">
              <a:buFont typeface="+mj-lt"/>
              <a:buAutoNum type="arabicPeriod"/>
            </a:pPr>
            <a:endParaRPr lang="en-US" dirty="0"/>
          </a:p>
          <a:p>
            <a:r>
              <a:rPr lang="en-US" dirty="0"/>
              <a:t>Any service we activate we need to give the system alias, through which the FES will </a:t>
            </a:r>
            <a:r>
              <a:rPr lang="en-US" dirty="0" err="1"/>
              <a:t>kno</a:t>
            </a:r>
            <a:r>
              <a:rPr lang="en-US" dirty="0"/>
              <a:t> w which backend system it needs to talk to.</a:t>
            </a:r>
          </a:p>
          <a:p>
            <a:r>
              <a:rPr lang="en-US" dirty="0"/>
              <a:t>When a service gets activated an ICF node gets created, we can check the same in </a:t>
            </a:r>
            <a:r>
              <a:rPr lang="en-US" dirty="0" err="1"/>
              <a:t>tcode</a:t>
            </a:r>
            <a:r>
              <a:rPr lang="en-US" dirty="0"/>
              <a:t> </a:t>
            </a:r>
            <a:r>
              <a:rPr lang="en-US" b="1" dirty="0"/>
              <a:t>SICF</a:t>
            </a:r>
            <a:endParaRPr lang="en-US" dirty="0"/>
          </a:p>
          <a:p>
            <a:endParaRPr lang="en-US" dirty="0"/>
          </a:p>
          <a:p>
            <a:r>
              <a:rPr lang="en-US" b="1" dirty="0"/>
              <a:t>/n/IWFND/MAINT_SERVICE</a:t>
            </a:r>
          </a:p>
          <a:p>
            <a:endParaRPr lang="en-US" b="1" dirty="0"/>
          </a:p>
          <a:p>
            <a:endParaRPr lang="en-US" b="1" dirty="0"/>
          </a:p>
          <a:p>
            <a:r>
              <a:rPr lang="en-US" b="1" dirty="0">
                <a:hlinkClick r:id="rId3"/>
              </a:rPr>
              <a:t>https://www.youtube.com/watch?v=wFH52FMJ1nI</a:t>
            </a:r>
            <a:endParaRPr lang="en-US" b="1" dirty="0"/>
          </a:p>
          <a:p>
            <a:endParaRPr lang="en-US" b="1" dirty="0"/>
          </a:p>
        </p:txBody>
      </p:sp>
      <p:pic>
        <p:nvPicPr>
          <p:cNvPr id="6" name="Picture 5">
            <a:extLst>
              <a:ext uri="{FF2B5EF4-FFF2-40B4-BE49-F238E27FC236}">
                <a16:creationId xmlns:a16="http://schemas.microsoft.com/office/drawing/2014/main" id="{146CD1D9-CFE2-4F17-BB0B-9456536983A7}"/>
              </a:ext>
            </a:extLst>
          </p:cNvPr>
          <p:cNvPicPr>
            <a:picLocks noChangeAspect="1"/>
          </p:cNvPicPr>
          <p:nvPr/>
        </p:nvPicPr>
        <p:blipFill>
          <a:blip r:embed="rId4"/>
          <a:stretch>
            <a:fillRect/>
          </a:stretch>
        </p:blipFill>
        <p:spPr>
          <a:xfrm>
            <a:off x="7740365" y="1203846"/>
            <a:ext cx="3724081" cy="3376332"/>
          </a:xfrm>
          <a:prstGeom prst="rect">
            <a:avLst/>
          </a:prstGeom>
        </p:spPr>
      </p:pic>
    </p:spTree>
    <p:extLst>
      <p:ext uri="{BB962C8B-B14F-4D97-AF65-F5344CB8AC3E}">
        <p14:creationId xmlns:p14="http://schemas.microsoft.com/office/powerpoint/2010/main" val="295484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Getting started with a fresh user – Business User</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61EE129D-959C-4572-9BE6-D4043E56B97A}"/>
              </a:ext>
            </a:extLst>
          </p:cNvPr>
          <p:cNvSpPr txBox="1"/>
          <p:nvPr/>
        </p:nvSpPr>
        <p:spPr>
          <a:xfrm>
            <a:off x="304800" y="970954"/>
            <a:ext cx="8920018" cy="3139321"/>
          </a:xfrm>
          <a:prstGeom prst="rect">
            <a:avLst/>
          </a:prstGeom>
          <a:noFill/>
        </p:spPr>
        <p:txBody>
          <a:bodyPr wrap="square" rtlCol="0">
            <a:spAutoFit/>
          </a:bodyPr>
          <a:lstStyle/>
          <a:p>
            <a:pPr marL="342900" indent="-342900">
              <a:buAutoNum type="arabicPeriod"/>
            </a:pPr>
            <a:r>
              <a:rPr lang="en-US" dirty="0"/>
              <a:t>Create a new user </a:t>
            </a:r>
            <a:r>
              <a:rPr lang="en-US" b="1" dirty="0"/>
              <a:t>ALEX</a:t>
            </a:r>
            <a:r>
              <a:rPr lang="en-US" dirty="0"/>
              <a:t> in </a:t>
            </a:r>
            <a:r>
              <a:rPr lang="en-US" dirty="0" err="1"/>
              <a:t>tcode</a:t>
            </a:r>
            <a:r>
              <a:rPr lang="en-US" dirty="0"/>
              <a:t> </a:t>
            </a:r>
            <a:r>
              <a:rPr lang="en-US" b="1" dirty="0"/>
              <a:t>SU01</a:t>
            </a:r>
          </a:p>
          <a:p>
            <a:pPr marL="342900" indent="-342900">
              <a:buAutoNum type="arabicPeriod" startAt="2"/>
            </a:pPr>
            <a:r>
              <a:rPr lang="en-US" dirty="0"/>
              <a:t>When Alex login with the his user, Alex wont be able to access launchpad. /n/UI2/FLP</a:t>
            </a:r>
          </a:p>
          <a:p>
            <a:pPr marL="342900" indent="-342900">
              <a:buAutoNum type="arabicPeriod" startAt="2"/>
            </a:pPr>
            <a:r>
              <a:rPr lang="en-US" dirty="0"/>
              <a:t>Once </a:t>
            </a:r>
            <a:r>
              <a:rPr lang="en-US" dirty="0" err="1"/>
              <a:t>alex</a:t>
            </a:r>
            <a:r>
              <a:rPr lang="en-US" dirty="0"/>
              <a:t> open launchpad, he wont be able to see any tile, infect he will see an error</a:t>
            </a:r>
          </a:p>
          <a:p>
            <a:pPr marL="342900" indent="-342900">
              <a:buAutoNum type="arabicPeriod" startAt="2"/>
            </a:pPr>
            <a:r>
              <a:rPr lang="en-US" dirty="0"/>
              <a:t>Since it’s a fresh system the Fiori Related Service wont be active so we will register them first</a:t>
            </a:r>
          </a:p>
          <a:p>
            <a:pPr marL="342900" indent="-342900">
              <a:buAutoNum type="arabicPeriod" startAt="2"/>
            </a:pPr>
            <a:r>
              <a:rPr lang="en-US" dirty="0"/>
              <a:t>Alex will have further issues accessing the service because of authorization, Create a role which we will grant access to </a:t>
            </a:r>
            <a:r>
              <a:rPr lang="en-US" dirty="0" err="1"/>
              <a:t>alex</a:t>
            </a:r>
            <a:r>
              <a:rPr lang="en-US" dirty="0"/>
              <a:t>.</a:t>
            </a:r>
          </a:p>
          <a:p>
            <a:pPr marL="342900" indent="-342900">
              <a:buAutoNum type="arabicPeriod" startAt="2"/>
            </a:pPr>
            <a:r>
              <a:rPr lang="en-US" dirty="0"/>
              <a:t>Any Service has 2 parts, 1. metadata IWSV 2. content IWSG, We need to grant access of /UI2/INTEROP and /UI2/PAGE_BUILDER_PERS</a:t>
            </a:r>
          </a:p>
          <a:p>
            <a:pPr marL="342900" indent="-342900">
              <a:buAutoNum type="arabicPeriod" startAt="2"/>
            </a:pPr>
            <a:r>
              <a:rPr lang="en-US" dirty="0"/>
              <a:t>Allow visibility of tile /UI2/CHIP and S_PB_CHIP, these 2 authorization objects must also be assigned to the user through role.</a:t>
            </a:r>
          </a:p>
        </p:txBody>
      </p:sp>
      <p:pic>
        <p:nvPicPr>
          <p:cNvPr id="2050" name="Picture 2" descr="3dmodeling, avatar, male, men, professions icon - Download on Iconfinder">
            <a:extLst>
              <a:ext uri="{FF2B5EF4-FFF2-40B4-BE49-F238E27FC236}">
                <a16:creationId xmlns:a16="http://schemas.microsoft.com/office/drawing/2014/main" id="{32A2E66E-B2D8-4DCB-A713-B646E9A99B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4818" y="701963"/>
            <a:ext cx="1747982" cy="1747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7A39D1-CCE8-4E4F-A6A6-E3B45E75ADA4}"/>
              </a:ext>
            </a:extLst>
          </p:cNvPr>
          <p:cNvSpPr txBox="1"/>
          <p:nvPr/>
        </p:nvSpPr>
        <p:spPr>
          <a:xfrm>
            <a:off x="9224818" y="2549236"/>
            <a:ext cx="2459182" cy="646331"/>
          </a:xfrm>
          <a:prstGeom prst="rect">
            <a:avLst/>
          </a:prstGeom>
          <a:noFill/>
        </p:spPr>
        <p:txBody>
          <a:bodyPr wrap="square" rtlCol="0">
            <a:spAutoFit/>
          </a:bodyPr>
          <a:lstStyle/>
          <a:p>
            <a:r>
              <a:rPr lang="en-US" dirty="0"/>
              <a:t>Alex</a:t>
            </a:r>
          </a:p>
          <a:p>
            <a:r>
              <a:rPr lang="en-US" dirty="0"/>
              <a:t>Sales Representative</a:t>
            </a:r>
          </a:p>
        </p:txBody>
      </p:sp>
      <p:sp>
        <p:nvSpPr>
          <p:cNvPr id="4" name="TextBox 3">
            <a:extLst>
              <a:ext uri="{FF2B5EF4-FFF2-40B4-BE49-F238E27FC236}">
                <a16:creationId xmlns:a16="http://schemas.microsoft.com/office/drawing/2014/main" id="{AC3FE4BC-3B33-4D46-BC6E-7B765731814A}"/>
              </a:ext>
            </a:extLst>
          </p:cNvPr>
          <p:cNvSpPr txBox="1"/>
          <p:nvPr/>
        </p:nvSpPr>
        <p:spPr>
          <a:xfrm>
            <a:off x="304800" y="4387274"/>
            <a:ext cx="11887200" cy="2123658"/>
          </a:xfrm>
          <a:prstGeom prst="rect">
            <a:avLst/>
          </a:prstGeom>
          <a:noFill/>
        </p:spPr>
        <p:txBody>
          <a:bodyPr wrap="square" rtlCol="0">
            <a:spAutoFit/>
          </a:bodyPr>
          <a:lstStyle/>
          <a:p>
            <a:r>
              <a:rPr lang="en-US" b="1" dirty="0"/>
              <a:t>SAP make our life Simple –</a:t>
            </a:r>
          </a:p>
          <a:p>
            <a:pPr marL="342900" indent="-342900">
              <a:buAutoNum type="arabicPeriod"/>
            </a:pPr>
            <a:r>
              <a:rPr lang="en-US" dirty="0"/>
              <a:t>A existing Template role which is having all the required information related to access of launchpad. – SAP_UI2_USER_700</a:t>
            </a:r>
          </a:p>
          <a:p>
            <a:pPr marL="342900" indent="-342900">
              <a:buAutoNum type="arabicPeriod"/>
            </a:pPr>
            <a:r>
              <a:rPr lang="en-US" dirty="0"/>
              <a:t>Make a copy</a:t>
            </a:r>
          </a:p>
          <a:p>
            <a:pPr marL="342900" indent="-342900">
              <a:buAutoNum type="arabicPeriod"/>
            </a:pPr>
            <a:r>
              <a:rPr lang="en-US" dirty="0"/>
              <a:t>Add the necessary IWSG for INTEROP and PAGE_BUILDER_PERS service</a:t>
            </a:r>
          </a:p>
          <a:p>
            <a:pPr marL="342900" indent="-342900">
              <a:buAutoNum type="arabicPeriod"/>
            </a:pPr>
            <a:r>
              <a:rPr lang="en-US" dirty="0"/>
              <a:t>Create profile</a:t>
            </a:r>
          </a:p>
          <a:p>
            <a:pPr marL="342900" indent="-342900">
              <a:buAutoNum type="arabicPeriod"/>
            </a:pPr>
            <a:r>
              <a:rPr lang="en-US" dirty="0"/>
              <a:t>Assign to the user and test using that user</a:t>
            </a:r>
          </a:p>
          <a:p>
            <a:r>
              <a:rPr lang="en-US" sz="2400" b="1" dirty="0"/>
              <a:t>Users should have as minimal as possible authorizations to perform their job</a:t>
            </a:r>
          </a:p>
        </p:txBody>
      </p:sp>
    </p:spTree>
    <p:extLst>
      <p:ext uri="{BB962C8B-B14F-4D97-AF65-F5344CB8AC3E}">
        <p14:creationId xmlns:p14="http://schemas.microsoft.com/office/powerpoint/2010/main" val="204825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Security Expert/Fiori Administrator</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Programmer Avatar Developer Vector Images (over 390)">
            <a:extLst>
              <a:ext uri="{FF2B5EF4-FFF2-40B4-BE49-F238E27FC236}">
                <a16:creationId xmlns:a16="http://schemas.microsoft.com/office/drawing/2014/main" id="{8D7F1631-D4A3-4A5C-9799-2E7468C32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325" y="915921"/>
            <a:ext cx="226695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F8B7D3-47DE-46C8-BC27-139B65D5E5AB}"/>
              </a:ext>
            </a:extLst>
          </p:cNvPr>
          <p:cNvSpPr txBox="1"/>
          <p:nvPr/>
        </p:nvSpPr>
        <p:spPr>
          <a:xfrm>
            <a:off x="9852660" y="3322320"/>
            <a:ext cx="2339340" cy="646331"/>
          </a:xfrm>
          <a:prstGeom prst="rect">
            <a:avLst/>
          </a:prstGeom>
          <a:noFill/>
        </p:spPr>
        <p:txBody>
          <a:bodyPr wrap="square" rtlCol="0">
            <a:spAutoFit/>
          </a:bodyPr>
          <a:lstStyle/>
          <a:p>
            <a:r>
              <a:rPr lang="en-US" dirty="0"/>
              <a:t>Kim (BUSER)</a:t>
            </a:r>
          </a:p>
          <a:p>
            <a:r>
              <a:rPr lang="en-US" dirty="0"/>
              <a:t>Fiori Security Expert</a:t>
            </a:r>
          </a:p>
        </p:txBody>
      </p:sp>
      <p:sp>
        <p:nvSpPr>
          <p:cNvPr id="3" name="TextBox 2">
            <a:extLst>
              <a:ext uri="{FF2B5EF4-FFF2-40B4-BE49-F238E27FC236}">
                <a16:creationId xmlns:a16="http://schemas.microsoft.com/office/drawing/2014/main" id="{94FC88FA-CD5A-4524-B05F-9C3DE4C68479}"/>
              </a:ext>
            </a:extLst>
          </p:cNvPr>
          <p:cNvSpPr txBox="1"/>
          <p:nvPr/>
        </p:nvSpPr>
        <p:spPr>
          <a:xfrm>
            <a:off x="243840" y="915921"/>
            <a:ext cx="9510288" cy="5109091"/>
          </a:xfrm>
          <a:prstGeom prst="rect">
            <a:avLst/>
          </a:prstGeom>
          <a:noFill/>
        </p:spPr>
        <p:txBody>
          <a:bodyPr wrap="square" rtlCol="0">
            <a:spAutoFit/>
          </a:bodyPr>
          <a:lstStyle/>
          <a:p>
            <a:r>
              <a:rPr lang="en-US" dirty="0"/>
              <a:t>In order to enable our SAP Security consultant to access fiori launchpad designer, we need following authorizations</a:t>
            </a:r>
          </a:p>
          <a:p>
            <a:endParaRPr lang="en-US" dirty="0"/>
          </a:p>
          <a:p>
            <a:pPr marL="342900" indent="-342900">
              <a:buAutoNum type="arabicPeriod"/>
            </a:pPr>
            <a:r>
              <a:rPr lang="en-US" sz="1600" dirty="0"/>
              <a:t>Transaction code /n/UI2/FLPD_CONF and /n/UI2/FLPD_CUST</a:t>
            </a:r>
          </a:p>
          <a:p>
            <a:pPr marL="342900" indent="-342900">
              <a:buAutoNum type="arabicPeriod"/>
            </a:pPr>
            <a:r>
              <a:rPr lang="en-US" sz="1600" dirty="0"/>
              <a:t>URL is </a:t>
            </a:r>
            <a:r>
              <a:rPr lang="en-US" sz="1600" dirty="0">
                <a:hlinkClick r:id="rId4"/>
              </a:rPr>
              <a:t>https://hostname:port/sap/bc/ui5_ui5/sap/arsrvc_upb_admn/main.html?scope=CONF&amp;sap-client=800&amp;sap-language=EN</a:t>
            </a:r>
            <a:endParaRPr lang="en-US" sz="1600" dirty="0"/>
          </a:p>
          <a:p>
            <a:pPr marL="342900" indent="-342900">
              <a:buAutoNum type="arabicPeriod"/>
            </a:pPr>
            <a:r>
              <a:rPr lang="en-US" sz="1600" dirty="0"/>
              <a:t>Following are the list of OData services required to access Fiori launchpad designer and its features</a:t>
            </a:r>
          </a:p>
          <a:p>
            <a:pPr marL="800100" lvl="1" indent="-342900">
              <a:buFont typeface="Arial" panose="020B0604020202020204" pitchFamily="34" charset="0"/>
              <a:buChar char="•"/>
            </a:pPr>
            <a:r>
              <a:rPr lang="en-US" sz="1600" dirty="0"/>
              <a:t>/UI2/PAGE_BUILDER_CONF – loads all the available content from </a:t>
            </a:r>
            <a:r>
              <a:rPr lang="en-US" sz="1600" b="1" dirty="0"/>
              <a:t>configuration layer</a:t>
            </a:r>
          </a:p>
          <a:p>
            <a:pPr marL="800100" lvl="1" indent="-342900">
              <a:buFont typeface="Arial" panose="020B0604020202020204" pitchFamily="34" charset="0"/>
              <a:buChar char="•"/>
            </a:pPr>
            <a:r>
              <a:rPr lang="en-US" sz="1600" dirty="0"/>
              <a:t>/UI2/PAGE_BUILDER_CUST – loads all the available content from </a:t>
            </a:r>
            <a:r>
              <a:rPr lang="en-US" sz="1600" b="1" dirty="0"/>
              <a:t>customizing layer</a:t>
            </a:r>
          </a:p>
          <a:p>
            <a:pPr marL="800100" lvl="1" indent="-342900">
              <a:buFont typeface="Arial" panose="020B0604020202020204" pitchFamily="34" charset="0"/>
              <a:buChar char="•"/>
            </a:pPr>
            <a:r>
              <a:rPr lang="en-US" sz="1600" dirty="0"/>
              <a:t>/UI2/TRANSPORT – Used by the launchpad designer to read transports from ABAP system so when we design content in the launchpad designer, it can be transported to the Q and P System</a:t>
            </a:r>
          </a:p>
          <a:p>
            <a:pPr marL="342900" indent="-342900">
              <a:buFont typeface="+mj-lt"/>
              <a:buAutoNum type="arabicPeriod"/>
            </a:pPr>
            <a:r>
              <a:rPr lang="en-US" sz="1600" dirty="0"/>
              <a:t>Insert following authorizations using auth template</a:t>
            </a:r>
          </a:p>
          <a:p>
            <a:pPr lvl="1"/>
            <a:r>
              <a:rPr lang="en-US" sz="1600" dirty="0"/>
              <a:t>/IWFND/RT_ADMIN</a:t>
            </a:r>
          </a:p>
          <a:p>
            <a:pPr lvl="1"/>
            <a:r>
              <a:rPr lang="en-US" sz="1600" dirty="0"/>
              <a:t>/IWBEB/RT_BEP_ADM</a:t>
            </a:r>
          </a:p>
          <a:p>
            <a:pPr lvl="1"/>
            <a:r>
              <a:rPr lang="en-US" sz="1600" dirty="0"/>
              <a:t>/IWBEP/ET_MGW_ADM</a:t>
            </a:r>
          </a:p>
          <a:p>
            <a:pPr lvl="1"/>
            <a:r>
              <a:rPr lang="en-US" sz="1600" dirty="0"/>
              <a:t>/IWNGW/RT_WF_ADM</a:t>
            </a:r>
          </a:p>
          <a:p>
            <a:pPr lvl="1"/>
            <a:r>
              <a:rPr lang="en-US" sz="1600" dirty="0"/>
              <a:t>/IWFND/RT_DEVELOPER</a:t>
            </a:r>
          </a:p>
          <a:p>
            <a:endParaRPr lang="en-US" sz="1600" dirty="0"/>
          </a:p>
          <a:p>
            <a:r>
              <a:rPr lang="en-US" sz="1600" dirty="0"/>
              <a:t>SAP Provides a template role for Administrators which you can use to speed up your Admin role Creation </a:t>
            </a:r>
          </a:p>
          <a:p>
            <a:r>
              <a:rPr lang="en-US" sz="1600" dirty="0"/>
              <a:t>SAP_UI2_ADMIN_700</a:t>
            </a:r>
          </a:p>
        </p:txBody>
      </p:sp>
    </p:spTree>
    <p:extLst>
      <p:ext uri="{BB962C8B-B14F-4D97-AF65-F5344CB8AC3E}">
        <p14:creationId xmlns:p14="http://schemas.microsoft.com/office/powerpoint/2010/main" val="153034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Configuration v/s Customizing v/s Personalization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DF58EB44-9A56-48A6-B4D7-BCD6E2CE464C}"/>
              </a:ext>
            </a:extLst>
          </p:cNvPr>
          <p:cNvSpPr/>
          <p:nvPr/>
        </p:nvSpPr>
        <p:spPr>
          <a:xfrm>
            <a:off x="397164" y="4073134"/>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a:t>
            </a:r>
          </a:p>
          <a:p>
            <a:pPr algn="ctr"/>
            <a:r>
              <a:rPr lang="en-US" dirty="0"/>
              <a:t>/ui2/</a:t>
            </a:r>
            <a:r>
              <a:rPr lang="en-US" dirty="0" err="1"/>
              <a:t>flpd_conf</a:t>
            </a:r>
            <a:endParaRPr lang="en-US" dirty="0"/>
          </a:p>
          <a:p>
            <a:pPr algn="ctr"/>
            <a:r>
              <a:rPr lang="en-US" dirty="0"/>
              <a:t>Workbench Type of request</a:t>
            </a:r>
          </a:p>
        </p:txBody>
      </p:sp>
      <p:sp>
        <p:nvSpPr>
          <p:cNvPr id="6" name="Rectangle 5">
            <a:extLst>
              <a:ext uri="{FF2B5EF4-FFF2-40B4-BE49-F238E27FC236}">
                <a16:creationId xmlns:a16="http://schemas.microsoft.com/office/drawing/2014/main" id="{81C8FB6F-4183-4D9B-A4ED-24AE29033201}"/>
              </a:ext>
            </a:extLst>
          </p:cNvPr>
          <p:cNvSpPr/>
          <p:nvPr/>
        </p:nvSpPr>
        <p:spPr>
          <a:xfrm>
            <a:off x="391187" y="2703963"/>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Customizing</a:t>
            </a:r>
          </a:p>
          <a:p>
            <a:pPr algn="ctr"/>
            <a:r>
              <a:rPr lang="en-US" dirty="0"/>
              <a:t>/ui2/</a:t>
            </a:r>
            <a:r>
              <a:rPr lang="en-US" dirty="0" err="1"/>
              <a:t>flpd_cust</a:t>
            </a:r>
            <a:endParaRPr lang="en-US" dirty="0"/>
          </a:p>
          <a:p>
            <a:pPr algn="ctr"/>
            <a:r>
              <a:rPr lang="en-US" dirty="0"/>
              <a:t>Customizing Request</a:t>
            </a:r>
          </a:p>
        </p:txBody>
      </p:sp>
      <p:sp>
        <p:nvSpPr>
          <p:cNvPr id="7" name="Rectangle 6">
            <a:extLst>
              <a:ext uri="{FF2B5EF4-FFF2-40B4-BE49-F238E27FC236}">
                <a16:creationId xmlns:a16="http://schemas.microsoft.com/office/drawing/2014/main" id="{DD0C93C8-7988-4659-ADD0-18D1ECE64153}"/>
              </a:ext>
            </a:extLst>
          </p:cNvPr>
          <p:cNvSpPr/>
          <p:nvPr/>
        </p:nvSpPr>
        <p:spPr>
          <a:xfrm>
            <a:off x="391186" y="1376210"/>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Personalization</a:t>
            </a:r>
          </a:p>
        </p:txBody>
      </p:sp>
      <p:sp>
        <p:nvSpPr>
          <p:cNvPr id="3" name="Right Brace 2">
            <a:extLst>
              <a:ext uri="{FF2B5EF4-FFF2-40B4-BE49-F238E27FC236}">
                <a16:creationId xmlns:a16="http://schemas.microsoft.com/office/drawing/2014/main" id="{43136CC9-BA8D-4206-8CAD-A14BBAC7F515}"/>
              </a:ext>
            </a:extLst>
          </p:cNvPr>
          <p:cNvSpPr/>
          <p:nvPr/>
        </p:nvSpPr>
        <p:spPr>
          <a:xfrm>
            <a:off x="4843114" y="407313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089A05F8-0E77-48ED-8906-7564DD624BED}"/>
              </a:ext>
            </a:extLst>
          </p:cNvPr>
          <p:cNvSpPr txBox="1"/>
          <p:nvPr/>
        </p:nvSpPr>
        <p:spPr>
          <a:xfrm>
            <a:off x="5523345" y="4111065"/>
            <a:ext cx="6668655" cy="1200329"/>
          </a:xfrm>
          <a:prstGeom prst="rect">
            <a:avLst/>
          </a:prstGeom>
          <a:noFill/>
        </p:spPr>
        <p:txBody>
          <a:bodyPr wrap="square" rtlCol="0">
            <a:spAutoFit/>
          </a:bodyPr>
          <a:lstStyle/>
          <a:p>
            <a:r>
              <a:rPr lang="en-US" dirty="0"/>
              <a:t>Settings which are applied at entire system level irrespective of Client. If we create a tile in Fiori launchpad designer in CONF mode, this tile will be visible to everyone in the system. </a:t>
            </a:r>
            <a:r>
              <a:rPr lang="en-US" b="1" i="1" dirty="0"/>
              <a:t>We should ideally use always the CONF layer for the tile.</a:t>
            </a:r>
          </a:p>
        </p:txBody>
      </p:sp>
      <p:sp>
        <p:nvSpPr>
          <p:cNvPr id="10" name="Right Brace 9">
            <a:extLst>
              <a:ext uri="{FF2B5EF4-FFF2-40B4-BE49-F238E27FC236}">
                <a16:creationId xmlns:a16="http://schemas.microsoft.com/office/drawing/2014/main" id="{E7C6BA91-2D46-4689-A7A7-C1A6F3E0BD83}"/>
              </a:ext>
            </a:extLst>
          </p:cNvPr>
          <p:cNvSpPr/>
          <p:nvPr/>
        </p:nvSpPr>
        <p:spPr>
          <a:xfrm>
            <a:off x="4843113" y="2745381"/>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02B6F01-4A64-4210-9AEA-8BC38E74FCD6}"/>
              </a:ext>
            </a:extLst>
          </p:cNvPr>
          <p:cNvSpPr txBox="1"/>
          <p:nvPr/>
        </p:nvSpPr>
        <p:spPr>
          <a:xfrm>
            <a:off x="5523344" y="2745381"/>
            <a:ext cx="6668655" cy="1200329"/>
          </a:xfrm>
          <a:prstGeom prst="rect">
            <a:avLst/>
          </a:prstGeom>
          <a:noFill/>
        </p:spPr>
        <p:txBody>
          <a:bodyPr wrap="square" rtlCol="0">
            <a:spAutoFit/>
          </a:bodyPr>
          <a:lstStyle/>
          <a:p>
            <a:r>
              <a:rPr lang="en-US" dirty="0"/>
              <a:t>Settings which is applicable for All users belonging to a particular client. Customizing’s are always client specific. So suppose we want to give access to a set of users an extra set of tiles in system, then we can use LPD designer in that client with CUST mode.</a:t>
            </a:r>
            <a:endParaRPr lang="en-US" b="1" i="1" dirty="0"/>
          </a:p>
        </p:txBody>
      </p:sp>
      <p:sp>
        <p:nvSpPr>
          <p:cNvPr id="12" name="Right Brace 11">
            <a:extLst>
              <a:ext uri="{FF2B5EF4-FFF2-40B4-BE49-F238E27FC236}">
                <a16:creationId xmlns:a16="http://schemas.microsoft.com/office/drawing/2014/main" id="{AC06C25E-2121-4E53-BA75-F57733811494}"/>
              </a:ext>
            </a:extLst>
          </p:cNvPr>
          <p:cNvSpPr/>
          <p:nvPr/>
        </p:nvSpPr>
        <p:spPr>
          <a:xfrm>
            <a:off x="4843113" y="134509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7A4695-00C5-4CE2-A360-A2A8D8C34630}"/>
              </a:ext>
            </a:extLst>
          </p:cNvPr>
          <p:cNvSpPr txBox="1"/>
          <p:nvPr/>
        </p:nvSpPr>
        <p:spPr>
          <a:xfrm>
            <a:off x="5523344" y="1320205"/>
            <a:ext cx="6497734" cy="1200329"/>
          </a:xfrm>
          <a:prstGeom prst="rect">
            <a:avLst/>
          </a:prstGeom>
          <a:noFill/>
        </p:spPr>
        <p:txBody>
          <a:bodyPr wrap="square" rtlCol="0">
            <a:spAutoFit/>
          </a:bodyPr>
          <a:lstStyle/>
          <a:p>
            <a:r>
              <a:rPr lang="en-US" dirty="0"/>
              <a:t>User specific settings like color theme, settings, Variants, Settings in table only affect the user who did it. This is takes highest priority over the other settings. E.g. Themes in </a:t>
            </a:r>
            <a:r>
              <a:rPr lang="en-US" dirty="0" err="1"/>
              <a:t>gmail</a:t>
            </a:r>
            <a:r>
              <a:rPr lang="en-US" dirty="0"/>
              <a:t>.</a:t>
            </a:r>
          </a:p>
          <a:p>
            <a:r>
              <a:rPr lang="en-US" dirty="0"/>
              <a:t>Only single user.</a:t>
            </a:r>
          </a:p>
        </p:txBody>
      </p:sp>
      <p:sp>
        <p:nvSpPr>
          <p:cNvPr id="8" name="TextBox 7">
            <a:extLst>
              <a:ext uri="{FF2B5EF4-FFF2-40B4-BE49-F238E27FC236}">
                <a16:creationId xmlns:a16="http://schemas.microsoft.com/office/drawing/2014/main" id="{16B34795-D3D7-4150-AA0A-113881D19BDD}"/>
              </a:ext>
            </a:extLst>
          </p:cNvPr>
          <p:cNvSpPr txBox="1"/>
          <p:nvPr/>
        </p:nvSpPr>
        <p:spPr>
          <a:xfrm>
            <a:off x="295564" y="5349326"/>
            <a:ext cx="9753600" cy="923330"/>
          </a:xfrm>
          <a:prstGeom prst="rect">
            <a:avLst/>
          </a:prstGeom>
          <a:noFill/>
        </p:spPr>
        <p:txBody>
          <a:bodyPr wrap="square" rtlCol="0">
            <a:spAutoFit/>
          </a:bodyPr>
          <a:lstStyle/>
          <a:p>
            <a:r>
              <a:rPr lang="en-US" dirty="0"/>
              <a:t>500 users – if I change configurations?</a:t>
            </a:r>
          </a:p>
          <a:p>
            <a:r>
              <a:rPr lang="en-US" dirty="0"/>
              <a:t>Client 100 – 300 users</a:t>
            </a:r>
          </a:p>
          <a:p>
            <a:r>
              <a:rPr lang="en-US" dirty="0"/>
              <a:t>Client 200 – 200 users</a:t>
            </a:r>
          </a:p>
        </p:txBody>
      </p:sp>
    </p:spTree>
    <p:extLst>
      <p:ext uri="{BB962C8B-B14F-4D97-AF65-F5344CB8AC3E}">
        <p14:creationId xmlns:p14="http://schemas.microsoft.com/office/powerpoint/2010/main" val="250366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4A8D0E7-F3CD-483C-AB1C-344CE20519A6}"/>
              </a:ext>
            </a:extLst>
          </p:cNvPr>
          <p:cNvSpPr/>
          <p:nvPr/>
        </p:nvSpPr>
        <p:spPr>
          <a:xfrm>
            <a:off x="4996873" y="1494319"/>
            <a:ext cx="7024205" cy="3973608"/>
          </a:xfrm>
          <a:prstGeom prst="rect">
            <a:avLst/>
          </a:prstGeom>
          <a:solidFill>
            <a:srgbClr val="00B0F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Launchpad Content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Smiley Face 1">
            <a:extLst>
              <a:ext uri="{FF2B5EF4-FFF2-40B4-BE49-F238E27FC236}">
                <a16:creationId xmlns:a16="http://schemas.microsoft.com/office/drawing/2014/main" id="{30076C67-EF93-4930-83A8-62A4B2696942}"/>
              </a:ext>
            </a:extLst>
          </p:cNvPr>
          <p:cNvSpPr/>
          <p:nvPr/>
        </p:nvSpPr>
        <p:spPr>
          <a:xfrm>
            <a:off x="2715491" y="839034"/>
            <a:ext cx="637309" cy="6195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BE2D8DEB-C89C-4B66-A350-90DB9058687B}"/>
              </a:ext>
            </a:extLst>
          </p:cNvPr>
          <p:cNvSpPr/>
          <p:nvPr/>
        </p:nvSpPr>
        <p:spPr>
          <a:xfrm>
            <a:off x="6774873" y="839034"/>
            <a:ext cx="637309" cy="619512"/>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EAEB692-E433-4627-B381-A8D8B63FE258}"/>
              </a:ext>
            </a:extLst>
          </p:cNvPr>
          <p:cNvSpPr txBox="1"/>
          <p:nvPr/>
        </p:nvSpPr>
        <p:spPr>
          <a:xfrm>
            <a:off x="6268609" y="484292"/>
            <a:ext cx="2819973" cy="369332"/>
          </a:xfrm>
          <a:prstGeom prst="rect">
            <a:avLst/>
          </a:prstGeom>
          <a:noFill/>
        </p:spPr>
        <p:txBody>
          <a:bodyPr wrap="square" rtlCol="0">
            <a:spAutoFit/>
          </a:bodyPr>
          <a:lstStyle/>
          <a:p>
            <a:r>
              <a:rPr lang="en-US" dirty="0"/>
              <a:t>Fiori Security (Me)</a:t>
            </a:r>
          </a:p>
        </p:txBody>
      </p:sp>
      <p:sp>
        <p:nvSpPr>
          <p:cNvPr id="8" name="TextBox 7">
            <a:extLst>
              <a:ext uri="{FF2B5EF4-FFF2-40B4-BE49-F238E27FC236}">
                <a16:creationId xmlns:a16="http://schemas.microsoft.com/office/drawing/2014/main" id="{BEC886FC-EE06-4BCC-9DCF-261D0BBA53DD}"/>
              </a:ext>
            </a:extLst>
          </p:cNvPr>
          <p:cNvSpPr txBox="1"/>
          <p:nvPr/>
        </p:nvSpPr>
        <p:spPr>
          <a:xfrm>
            <a:off x="580746" y="654368"/>
            <a:ext cx="1751388" cy="646331"/>
          </a:xfrm>
          <a:prstGeom prst="rect">
            <a:avLst/>
          </a:prstGeom>
          <a:noFill/>
        </p:spPr>
        <p:txBody>
          <a:bodyPr wrap="square" rtlCol="0">
            <a:spAutoFit/>
          </a:bodyPr>
          <a:lstStyle/>
          <a:p>
            <a:r>
              <a:rPr lang="en-US" dirty="0"/>
              <a:t>Business User</a:t>
            </a:r>
          </a:p>
          <a:p>
            <a:r>
              <a:rPr lang="en-US" dirty="0"/>
              <a:t>(Alex)</a:t>
            </a:r>
          </a:p>
        </p:txBody>
      </p:sp>
      <p:sp>
        <p:nvSpPr>
          <p:cNvPr id="4" name="Rectangle 3">
            <a:extLst>
              <a:ext uri="{FF2B5EF4-FFF2-40B4-BE49-F238E27FC236}">
                <a16:creationId xmlns:a16="http://schemas.microsoft.com/office/drawing/2014/main" id="{5FDEBC1F-51C3-4023-891C-0C9A5993FB12}"/>
              </a:ext>
            </a:extLst>
          </p:cNvPr>
          <p:cNvSpPr/>
          <p:nvPr/>
        </p:nvSpPr>
        <p:spPr>
          <a:xfrm>
            <a:off x="9587345" y="1839848"/>
            <a:ext cx="2327564"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a:t>
            </a:r>
          </a:p>
          <a:p>
            <a:pPr algn="ctr"/>
            <a:r>
              <a:rPr lang="en-US" dirty="0"/>
              <a:t>(PFCG)</a:t>
            </a:r>
          </a:p>
        </p:txBody>
      </p:sp>
      <p:cxnSp>
        <p:nvCxnSpPr>
          <p:cNvPr id="7" name="Connector: Elbow 6">
            <a:extLst>
              <a:ext uri="{FF2B5EF4-FFF2-40B4-BE49-F238E27FC236}">
                <a16:creationId xmlns:a16="http://schemas.microsoft.com/office/drawing/2014/main" id="{3C87571C-49C9-4A23-9C1E-0940604E825F}"/>
              </a:ext>
            </a:extLst>
          </p:cNvPr>
          <p:cNvCxnSpPr>
            <a:stCxn id="6" idx="6"/>
            <a:endCxn id="4" idx="0"/>
          </p:cNvCxnSpPr>
          <p:nvPr/>
        </p:nvCxnSpPr>
        <p:spPr>
          <a:xfrm>
            <a:off x="7412182" y="1148790"/>
            <a:ext cx="3338945" cy="6910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66AF3E-0C18-409D-902F-1B91CB5AF740}"/>
              </a:ext>
            </a:extLst>
          </p:cNvPr>
          <p:cNvSpPr/>
          <p:nvPr/>
        </p:nvSpPr>
        <p:spPr>
          <a:xfrm>
            <a:off x="5637441" y="18398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3" name="Rectangle 12">
            <a:extLst>
              <a:ext uri="{FF2B5EF4-FFF2-40B4-BE49-F238E27FC236}">
                <a16:creationId xmlns:a16="http://schemas.microsoft.com/office/drawing/2014/main" id="{2FDD3118-8906-4B9D-9B71-97FB9A373D77}"/>
              </a:ext>
            </a:extLst>
          </p:cNvPr>
          <p:cNvSpPr/>
          <p:nvPr/>
        </p:nvSpPr>
        <p:spPr>
          <a:xfrm>
            <a:off x="5789841" y="19922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4" name="Rectangle 13">
            <a:extLst>
              <a:ext uri="{FF2B5EF4-FFF2-40B4-BE49-F238E27FC236}">
                <a16:creationId xmlns:a16="http://schemas.microsoft.com/office/drawing/2014/main" id="{37E23794-A791-47C4-947B-640FD772090B}"/>
              </a:ext>
            </a:extLst>
          </p:cNvPr>
          <p:cNvSpPr/>
          <p:nvPr/>
        </p:nvSpPr>
        <p:spPr>
          <a:xfrm>
            <a:off x="5942241" y="21446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5" name="Rectangle 14">
            <a:extLst>
              <a:ext uri="{FF2B5EF4-FFF2-40B4-BE49-F238E27FC236}">
                <a16:creationId xmlns:a16="http://schemas.microsoft.com/office/drawing/2014/main" id="{DA9EF295-6E77-4194-BEA3-E3884B8C89A2}"/>
              </a:ext>
            </a:extLst>
          </p:cNvPr>
          <p:cNvSpPr/>
          <p:nvPr/>
        </p:nvSpPr>
        <p:spPr>
          <a:xfrm>
            <a:off x="5626108" y="35662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sp>
        <p:nvSpPr>
          <p:cNvPr id="16" name="Rectangle 15">
            <a:extLst>
              <a:ext uri="{FF2B5EF4-FFF2-40B4-BE49-F238E27FC236}">
                <a16:creationId xmlns:a16="http://schemas.microsoft.com/office/drawing/2014/main" id="{D144ECAC-296A-4E34-BE9F-2E87B9733483}"/>
              </a:ext>
            </a:extLst>
          </p:cNvPr>
          <p:cNvSpPr/>
          <p:nvPr/>
        </p:nvSpPr>
        <p:spPr>
          <a:xfrm>
            <a:off x="5778508" y="37186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sp>
        <p:nvSpPr>
          <p:cNvPr id="17" name="Rectangle 16">
            <a:extLst>
              <a:ext uri="{FF2B5EF4-FFF2-40B4-BE49-F238E27FC236}">
                <a16:creationId xmlns:a16="http://schemas.microsoft.com/office/drawing/2014/main" id="{2FE59617-10A8-4343-A69F-0038C3A622C5}"/>
              </a:ext>
            </a:extLst>
          </p:cNvPr>
          <p:cNvSpPr/>
          <p:nvPr/>
        </p:nvSpPr>
        <p:spPr>
          <a:xfrm>
            <a:off x="5930908" y="38710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cxnSp>
        <p:nvCxnSpPr>
          <p:cNvPr id="11" name="Connector: Elbow 10">
            <a:extLst>
              <a:ext uri="{FF2B5EF4-FFF2-40B4-BE49-F238E27FC236}">
                <a16:creationId xmlns:a16="http://schemas.microsoft.com/office/drawing/2014/main" id="{6CD70630-5468-475F-9A55-5F7E5B6DCC35}"/>
              </a:ext>
            </a:extLst>
          </p:cNvPr>
          <p:cNvCxnSpPr>
            <a:stCxn id="4" idx="1"/>
            <a:endCxn id="14" idx="3"/>
          </p:cNvCxnSpPr>
          <p:nvPr/>
        </p:nvCxnSpPr>
        <p:spPr>
          <a:xfrm rot="10800000" flipV="1">
            <a:off x="7222837" y="2107703"/>
            <a:ext cx="2364509" cy="304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A5CA2AF-B250-4E53-8CB5-C7F65011F407}"/>
              </a:ext>
            </a:extLst>
          </p:cNvPr>
          <p:cNvCxnSpPr>
            <a:stCxn id="4" idx="1"/>
            <a:endCxn id="17" idx="3"/>
          </p:cNvCxnSpPr>
          <p:nvPr/>
        </p:nvCxnSpPr>
        <p:spPr>
          <a:xfrm rot="10800000" flipV="1">
            <a:off x="7211503" y="2107702"/>
            <a:ext cx="2375842" cy="20311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A4F23C-D3F6-47C4-8345-D721BD9C16E0}"/>
              </a:ext>
            </a:extLst>
          </p:cNvPr>
          <p:cNvSpPr/>
          <p:nvPr/>
        </p:nvSpPr>
        <p:spPr>
          <a:xfrm>
            <a:off x="8636000" y="32852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sp>
        <p:nvSpPr>
          <p:cNvPr id="23" name="Rectangle 22">
            <a:extLst>
              <a:ext uri="{FF2B5EF4-FFF2-40B4-BE49-F238E27FC236}">
                <a16:creationId xmlns:a16="http://schemas.microsoft.com/office/drawing/2014/main" id="{5707DE52-1953-4E38-9D57-CB89B3585B5B}"/>
              </a:ext>
            </a:extLst>
          </p:cNvPr>
          <p:cNvSpPr/>
          <p:nvPr/>
        </p:nvSpPr>
        <p:spPr>
          <a:xfrm>
            <a:off x="8788400" y="34376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sp>
        <p:nvSpPr>
          <p:cNvPr id="24" name="Rectangle 23">
            <a:extLst>
              <a:ext uri="{FF2B5EF4-FFF2-40B4-BE49-F238E27FC236}">
                <a16:creationId xmlns:a16="http://schemas.microsoft.com/office/drawing/2014/main" id="{AE51F7C6-FED7-46FD-A8B0-2A1D3EE20C7E}"/>
              </a:ext>
            </a:extLst>
          </p:cNvPr>
          <p:cNvSpPr/>
          <p:nvPr/>
        </p:nvSpPr>
        <p:spPr>
          <a:xfrm>
            <a:off x="8940800" y="35900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cxnSp>
        <p:nvCxnSpPr>
          <p:cNvPr id="21" name="Connector: Elbow 20">
            <a:extLst>
              <a:ext uri="{FF2B5EF4-FFF2-40B4-BE49-F238E27FC236}">
                <a16:creationId xmlns:a16="http://schemas.microsoft.com/office/drawing/2014/main" id="{62DFDEC2-B667-424E-A48E-32B4B8163885}"/>
              </a:ext>
            </a:extLst>
          </p:cNvPr>
          <p:cNvCxnSpPr>
            <a:cxnSpLocks/>
            <a:stCxn id="14" idx="2"/>
            <a:endCxn id="19" idx="0"/>
          </p:cNvCxnSpPr>
          <p:nvPr/>
        </p:nvCxnSpPr>
        <p:spPr>
          <a:xfrm rot="16200000" flipH="1">
            <a:off x="7604695" y="1658200"/>
            <a:ext cx="604894" cy="2649207"/>
          </a:xfrm>
          <a:prstGeom prst="bentConnector3">
            <a:avLst>
              <a:gd name="adj1" fmla="val 25569"/>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1EBA44-AECA-4CC5-9815-1A33F0140014}"/>
              </a:ext>
            </a:extLst>
          </p:cNvPr>
          <p:cNvSpPr/>
          <p:nvPr/>
        </p:nvSpPr>
        <p:spPr>
          <a:xfrm>
            <a:off x="8659090" y="45258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p:txBody>
      </p:sp>
      <p:sp>
        <p:nvSpPr>
          <p:cNvPr id="32" name="Rectangle 31">
            <a:extLst>
              <a:ext uri="{FF2B5EF4-FFF2-40B4-BE49-F238E27FC236}">
                <a16:creationId xmlns:a16="http://schemas.microsoft.com/office/drawing/2014/main" id="{40A2D777-1B5B-4202-8527-37090A799ACE}"/>
              </a:ext>
            </a:extLst>
          </p:cNvPr>
          <p:cNvSpPr/>
          <p:nvPr/>
        </p:nvSpPr>
        <p:spPr>
          <a:xfrm>
            <a:off x="8788400" y="46782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p:txBody>
      </p:sp>
      <p:sp>
        <p:nvSpPr>
          <p:cNvPr id="33" name="Rectangle 32">
            <a:extLst>
              <a:ext uri="{FF2B5EF4-FFF2-40B4-BE49-F238E27FC236}">
                <a16:creationId xmlns:a16="http://schemas.microsoft.com/office/drawing/2014/main" id="{C0190C05-E900-446A-B4D5-DB21815A2184}"/>
              </a:ext>
            </a:extLst>
          </p:cNvPr>
          <p:cNvSpPr/>
          <p:nvPr/>
        </p:nvSpPr>
        <p:spPr>
          <a:xfrm>
            <a:off x="8940800" y="48306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a:p>
            <a:pPr algn="ctr"/>
            <a:r>
              <a:rPr lang="en-US" dirty="0"/>
              <a:t>(intents)</a:t>
            </a:r>
          </a:p>
        </p:txBody>
      </p:sp>
      <p:cxnSp>
        <p:nvCxnSpPr>
          <p:cNvPr id="30" name="Straight Arrow Connector 29">
            <a:extLst>
              <a:ext uri="{FF2B5EF4-FFF2-40B4-BE49-F238E27FC236}">
                <a16:creationId xmlns:a16="http://schemas.microsoft.com/office/drawing/2014/main" id="{055F2990-B5B1-468D-B672-0DBA2EDFA248}"/>
              </a:ext>
            </a:extLst>
          </p:cNvPr>
          <p:cNvCxnSpPr>
            <a:stCxn id="24" idx="2"/>
            <a:endCxn id="28" idx="0"/>
          </p:cNvCxnSpPr>
          <p:nvPr/>
        </p:nvCxnSpPr>
        <p:spPr>
          <a:xfrm flipH="1">
            <a:off x="9536545" y="4125760"/>
            <a:ext cx="1" cy="40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203F56F-2AF6-4CCD-A1B4-3EE4A8B8C7EB}"/>
              </a:ext>
            </a:extLst>
          </p:cNvPr>
          <p:cNvCxnSpPr>
            <a:cxnSpLocks/>
            <a:endCxn id="28" idx="1"/>
          </p:cNvCxnSpPr>
          <p:nvPr/>
        </p:nvCxnSpPr>
        <p:spPr>
          <a:xfrm rot="16200000" flipH="1">
            <a:off x="7032917" y="3154463"/>
            <a:ext cx="1950232" cy="13021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F8194D7-A60A-411B-B3CA-65B0A2984FC7}"/>
              </a:ext>
            </a:extLst>
          </p:cNvPr>
          <p:cNvSpPr txBox="1"/>
          <p:nvPr/>
        </p:nvSpPr>
        <p:spPr>
          <a:xfrm>
            <a:off x="5070764" y="1494319"/>
            <a:ext cx="3943927" cy="369332"/>
          </a:xfrm>
          <a:prstGeom prst="rect">
            <a:avLst/>
          </a:prstGeom>
          <a:noFill/>
        </p:spPr>
        <p:txBody>
          <a:bodyPr wrap="square" rtlCol="0">
            <a:spAutoFit/>
          </a:bodyPr>
          <a:lstStyle/>
          <a:p>
            <a:r>
              <a:rPr lang="en-US" b="1" dirty="0"/>
              <a:t>SAP Fiori Launchpad Content</a:t>
            </a:r>
          </a:p>
        </p:txBody>
      </p:sp>
      <p:cxnSp>
        <p:nvCxnSpPr>
          <p:cNvPr id="42" name="Connector: Elbow 41">
            <a:extLst>
              <a:ext uri="{FF2B5EF4-FFF2-40B4-BE49-F238E27FC236}">
                <a16:creationId xmlns:a16="http://schemas.microsoft.com/office/drawing/2014/main" id="{00EDC7F6-D7B3-4EB5-9E4F-4EABA5DEF098}"/>
              </a:ext>
            </a:extLst>
          </p:cNvPr>
          <p:cNvCxnSpPr>
            <a:stCxn id="19" idx="1"/>
          </p:cNvCxnSpPr>
          <p:nvPr/>
        </p:nvCxnSpPr>
        <p:spPr>
          <a:xfrm rot="10800000" flipV="1">
            <a:off x="7222836" y="3553106"/>
            <a:ext cx="1413164" cy="370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3F7257C-DD6B-4D0E-893F-6A2DA9757CC7}"/>
              </a:ext>
            </a:extLst>
          </p:cNvPr>
          <p:cNvSpPr txBox="1"/>
          <p:nvPr/>
        </p:nvSpPr>
        <p:spPr>
          <a:xfrm>
            <a:off x="10261601" y="2680356"/>
            <a:ext cx="1874982" cy="923330"/>
          </a:xfrm>
          <a:prstGeom prst="rect">
            <a:avLst/>
          </a:prstGeom>
          <a:noFill/>
        </p:spPr>
        <p:txBody>
          <a:bodyPr wrap="square" rtlCol="0">
            <a:spAutoFit/>
          </a:bodyPr>
          <a:lstStyle/>
          <a:p>
            <a:r>
              <a:rPr lang="en-US" b="1" dirty="0"/>
              <a:t>Fiori Launchpad Designer</a:t>
            </a:r>
          </a:p>
          <a:p>
            <a:r>
              <a:rPr lang="en-US" b="1" dirty="0"/>
              <a:t>(/ui2/</a:t>
            </a:r>
            <a:r>
              <a:rPr lang="en-US" b="1" dirty="0" err="1"/>
              <a:t>flpd_conf</a:t>
            </a:r>
            <a:r>
              <a:rPr lang="en-US" b="1" dirty="0"/>
              <a:t>)</a:t>
            </a:r>
          </a:p>
        </p:txBody>
      </p:sp>
      <p:sp>
        <p:nvSpPr>
          <p:cNvPr id="44" name="Rectangle 43">
            <a:extLst>
              <a:ext uri="{FF2B5EF4-FFF2-40B4-BE49-F238E27FC236}">
                <a16:creationId xmlns:a16="http://schemas.microsoft.com/office/drawing/2014/main" id="{5EA9C203-1CE8-458F-9AAB-45803ECD3078}"/>
              </a:ext>
            </a:extLst>
          </p:cNvPr>
          <p:cNvSpPr/>
          <p:nvPr/>
        </p:nvSpPr>
        <p:spPr>
          <a:xfrm>
            <a:off x="5885872" y="5620327"/>
            <a:ext cx="1471104"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48" name="Rectangle 47">
            <a:extLst>
              <a:ext uri="{FF2B5EF4-FFF2-40B4-BE49-F238E27FC236}">
                <a16:creationId xmlns:a16="http://schemas.microsoft.com/office/drawing/2014/main" id="{569BFB2C-F780-4CDD-A069-D7809B8AF433}"/>
              </a:ext>
            </a:extLst>
          </p:cNvPr>
          <p:cNvSpPr/>
          <p:nvPr/>
        </p:nvSpPr>
        <p:spPr>
          <a:xfrm>
            <a:off x="6038272" y="5772727"/>
            <a:ext cx="1471104"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cxnSp>
        <p:nvCxnSpPr>
          <p:cNvPr id="46" name="Connector: Elbow 45">
            <a:extLst>
              <a:ext uri="{FF2B5EF4-FFF2-40B4-BE49-F238E27FC236}">
                <a16:creationId xmlns:a16="http://schemas.microsoft.com/office/drawing/2014/main" id="{6300A349-AF3A-4981-B1BB-D18AE924BD0A}"/>
              </a:ext>
            </a:extLst>
          </p:cNvPr>
          <p:cNvCxnSpPr>
            <a:stCxn id="33" idx="2"/>
          </p:cNvCxnSpPr>
          <p:nvPr/>
        </p:nvCxnSpPr>
        <p:spPr>
          <a:xfrm rot="5400000">
            <a:off x="8401398" y="4448233"/>
            <a:ext cx="524837" cy="23088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975F167-FB50-4E71-92F5-1E0BBBAF0F67}"/>
              </a:ext>
            </a:extLst>
          </p:cNvPr>
          <p:cNvSpPr/>
          <p:nvPr/>
        </p:nvSpPr>
        <p:spPr>
          <a:xfrm>
            <a:off x="10132291" y="5620327"/>
            <a:ext cx="1607079"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Service</a:t>
            </a:r>
          </a:p>
        </p:txBody>
      </p:sp>
      <p:sp>
        <p:nvSpPr>
          <p:cNvPr id="53" name="Rectangle 52">
            <a:extLst>
              <a:ext uri="{FF2B5EF4-FFF2-40B4-BE49-F238E27FC236}">
                <a16:creationId xmlns:a16="http://schemas.microsoft.com/office/drawing/2014/main" id="{3D3E317E-EE71-4A5C-8C48-0A648D77E3B5}"/>
              </a:ext>
            </a:extLst>
          </p:cNvPr>
          <p:cNvSpPr/>
          <p:nvPr/>
        </p:nvSpPr>
        <p:spPr>
          <a:xfrm>
            <a:off x="10284691" y="5772727"/>
            <a:ext cx="1607079"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Service</a:t>
            </a:r>
          </a:p>
        </p:txBody>
      </p:sp>
      <p:cxnSp>
        <p:nvCxnSpPr>
          <p:cNvPr id="49" name="Connector: Elbow 48">
            <a:extLst>
              <a:ext uri="{FF2B5EF4-FFF2-40B4-BE49-F238E27FC236}">
                <a16:creationId xmlns:a16="http://schemas.microsoft.com/office/drawing/2014/main" id="{4527CE61-2849-45ED-BFD4-9F2051462FC0}"/>
              </a:ext>
            </a:extLst>
          </p:cNvPr>
          <p:cNvCxnSpPr>
            <a:stCxn id="48" idx="2"/>
            <a:endCxn id="53" idx="2"/>
          </p:cNvCxnSpPr>
          <p:nvPr/>
        </p:nvCxnSpPr>
        <p:spPr>
          <a:xfrm rot="16200000" flipH="1">
            <a:off x="8931027" y="4035777"/>
            <a:ext cx="12700" cy="431440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88E2400-EFFF-4B14-BAB5-21C7C654822F}"/>
              </a:ext>
            </a:extLst>
          </p:cNvPr>
          <p:cNvSpPr/>
          <p:nvPr/>
        </p:nvSpPr>
        <p:spPr>
          <a:xfrm>
            <a:off x="170922" y="1678985"/>
            <a:ext cx="4245467" cy="3881708"/>
          </a:xfrm>
          <a:prstGeom prst="rect">
            <a:avLst/>
          </a:prstGeom>
          <a:solidFill>
            <a:srgbClr val="8B9A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Fiori Launchpad (/UI2/FLP)</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4" name="Rectangle 53">
            <a:extLst>
              <a:ext uri="{FF2B5EF4-FFF2-40B4-BE49-F238E27FC236}">
                <a16:creationId xmlns:a16="http://schemas.microsoft.com/office/drawing/2014/main" id="{AA79E5C6-E368-49CB-A487-C6533E659AD5}"/>
              </a:ext>
            </a:extLst>
          </p:cNvPr>
          <p:cNvSpPr/>
          <p:nvPr/>
        </p:nvSpPr>
        <p:spPr>
          <a:xfrm>
            <a:off x="337077"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FDF0923-0D34-48FA-9EEE-A32D7B90E089}"/>
              </a:ext>
            </a:extLst>
          </p:cNvPr>
          <p:cNvSpPr/>
          <p:nvPr/>
        </p:nvSpPr>
        <p:spPr>
          <a:xfrm>
            <a:off x="1399260"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F59BADC-66FC-4369-AB70-53CE7D683E17}"/>
              </a:ext>
            </a:extLst>
          </p:cNvPr>
          <p:cNvSpPr/>
          <p:nvPr/>
        </p:nvSpPr>
        <p:spPr>
          <a:xfrm>
            <a:off x="2467845"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F427028-A290-46FE-ADD9-ADCFAAFA5010}"/>
              </a:ext>
            </a:extLst>
          </p:cNvPr>
          <p:cNvSpPr/>
          <p:nvPr/>
        </p:nvSpPr>
        <p:spPr>
          <a:xfrm>
            <a:off x="321821" y="3632806"/>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E1636BE-4876-4A10-A7DB-A9DA6607A05C}"/>
              </a:ext>
            </a:extLst>
          </p:cNvPr>
          <p:cNvSpPr/>
          <p:nvPr/>
        </p:nvSpPr>
        <p:spPr>
          <a:xfrm>
            <a:off x="1384004" y="3632806"/>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D2030DA-4AE1-419B-8F57-4725F1AFAD19}"/>
              </a:ext>
            </a:extLst>
          </p:cNvPr>
          <p:cNvSpPr/>
          <p:nvPr/>
        </p:nvSpPr>
        <p:spPr>
          <a:xfrm>
            <a:off x="335628" y="4631975"/>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40A332D-2316-4C9F-A7E9-2B33DB94123F}"/>
              </a:ext>
            </a:extLst>
          </p:cNvPr>
          <p:cNvSpPr txBox="1"/>
          <p:nvPr/>
        </p:nvSpPr>
        <p:spPr>
          <a:xfrm>
            <a:off x="317847" y="2117764"/>
            <a:ext cx="1638071" cy="369332"/>
          </a:xfrm>
          <a:prstGeom prst="rect">
            <a:avLst/>
          </a:prstGeom>
          <a:noFill/>
        </p:spPr>
        <p:txBody>
          <a:bodyPr wrap="square" rtlCol="0">
            <a:spAutoFit/>
          </a:bodyPr>
          <a:lstStyle/>
          <a:p>
            <a:r>
              <a:rPr lang="en-US" dirty="0"/>
              <a:t>GROUP TITLE</a:t>
            </a:r>
          </a:p>
        </p:txBody>
      </p:sp>
      <p:sp>
        <p:nvSpPr>
          <p:cNvPr id="66" name="TextBox 65">
            <a:extLst>
              <a:ext uri="{FF2B5EF4-FFF2-40B4-BE49-F238E27FC236}">
                <a16:creationId xmlns:a16="http://schemas.microsoft.com/office/drawing/2014/main" id="{C6685EFD-E044-42FB-934C-F979AF6C5D08}"/>
              </a:ext>
            </a:extLst>
          </p:cNvPr>
          <p:cNvSpPr txBox="1"/>
          <p:nvPr/>
        </p:nvSpPr>
        <p:spPr>
          <a:xfrm>
            <a:off x="244820" y="3267896"/>
            <a:ext cx="1638071" cy="369332"/>
          </a:xfrm>
          <a:prstGeom prst="rect">
            <a:avLst/>
          </a:prstGeom>
          <a:noFill/>
        </p:spPr>
        <p:txBody>
          <a:bodyPr wrap="square" rtlCol="0">
            <a:spAutoFit/>
          </a:bodyPr>
          <a:lstStyle/>
          <a:p>
            <a:r>
              <a:rPr lang="en-US" dirty="0"/>
              <a:t>GROUP TITLE</a:t>
            </a:r>
          </a:p>
        </p:txBody>
      </p:sp>
      <p:sp>
        <p:nvSpPr>
          <p:cNvPr id="67" name="TextBox 66">
            <a:extLst>
              <a:ext uri="{FF2B5EF4-FFF2-40B4-BE49-F238E27FC236}">
                <a16:creationId xmlns:a16="http://schemas.microsoft.com/office/drawing/2014/main" id="{D6C9ABC3-10CB-4A31-B859-263E1E77900E}"/>
              </a:ext>
            </a:extLst>
          </p:cNvPr>
          <p:cNvSpPr txBox="1"/>
          <p:nvPr/>
        </p:nvSpPr>
        <p:spPr>
          <a:xfrm>
            <a:off x="227625" y="4308886"/>
            <a:ext cx="1638071" cy="369332"/>
          </a:xfrm>
          <a:prstGeom prst="rect">
            <a:avLst/>
          </a:prstGeom>
          <a:noFill/>
        </p:spPr>
        <p:txBody>
          <a:bodyPr wrap="square" rtlCol="0">
            <a:spAutoFit/>
          </a:bodyPr>
          <a:lstStyle/>
          <a:p>
            <a:r>
              <a:rPr lang="en-US" dirty="0"/>
              <a:t>GROUP TITLE</a:t>
            </a:r>
          </a:p>
        </p:txBody>
      </p:sp>
      <p:cxnSp>
        <p:nvCxnSpPr>
          <p:cNvPr id="57" name="Connector: Elbow 56">
            <a:extLst>
              <a:ext uri="{FF2B5EF4-FFF2-40B4-BE49-F238E27FC236}">
                <a16:creationId xmlns:a16="http://schemas.microsoft.com/office/drawing/2014/main" id="{ADB85323-51DA-4381-B549-29872A6A4659}"/>
              </a:ext>
            </a:extLst>
          </p:cNvPr>
          <p:cNvCxnSpPr>
            <a:cxnSpLocks/>
            <a:stCxn id="4" idx="3"/>
            <a:endCxn id="2" idx="0"/>
          </p:cNvCxnSpPr>
          <p:nvPr/>
        </p:nvCxnSpPr>
        <p:spPr>
          <a:xfrm flipH="1" flipV="1">
            <a:off x="3034146" y="839034"/>
            <a:ext cx="8880763" cy="1268669"/>
          </a:xfrm>
          <a:prstGeom prst="bentConnector4">
            <a:avLst>
              <a:gd name="adj1" fmla="val -2574"/>
              <a:gd name="adj2" fmla="val 103458"/>
            </a:avLst>
          </a:prstGeom>
          <a:ln>
            <a:tailEnd type="triangle"/>
          </a:ln>
        </p:spPr>
        <p:style>
          <a:lnRef idx="3">
            <a:schemeClr val="accent6"/>
          </a:lnRef>
          <a:fillRef idx="0">
            <a:schemeClr val="accent6"/>
          </a:fillRef>
          <a:effectRef idx="2">
            <a:schemeClr val="accent6"/>
          </a:effectRef>
          <a:fontRef idx="minor">
            <a:schemeClr val="tx1"/>
          </a:fontRef>
        </p:style>
      </p:cxnSp>
      <p:sp>
        <p:nvSpPr>
          <p:cNvPr id="71" name="Smiley Face 70">
            <a:extLst>
              <a:ext uri="{FF2B5EF4-FFF2-40B4-BE49-F238E27FC236}">
                <a16:creationId xmlns:a16="http://schemas.microsoft.com/office/drawing/2014/main" id="{A970ECF1-23B8-440E-AAD2-C41E1ACABAD2}"/>
              </a:ext>
            </a:extLst>
          </p:cNvPr>
          <p:cNvSpPr/>
          <p:nvPr/>
        </p:nvSpPr>
        <p:spPr>
          <a:xfrm>
            <a:off x="1736435" y="5689716"/>
            <a:ext cx="637309" cy="619512"/>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24770C4C-2F82-45C1-9755-88050488E0E2}"/>
              </a:ext>
            </a:extLst>
          </p:cNvPr>
          <p:cNvCxnSpPr>
            <a:stCxn id="71" idx="6"/>
          </p:cNvCxnSpPr>
          <p:nvPr/>
        </p:nvCxnSpPr>
        <p:spPr>
          <a:xfrm>
            <a:off x="2373744" y="5999472"/>
            <a:ext cx="651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3D0C983-0B10-4279-A798-2758BDCCBDC2}"/>
              </a:ext>
            </a:extLst>
          </p:cNvPr>
          <p:cNvSpPr/>
          <p:nvPr/>
        </p:nvSpPr>
        <p:spPr>
          <a:xfrm>
            <a:off x="3025375" y="5678700"/>
            <a:ext cx="1898072" cy="694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WebIDE or BAS</a:t>
            </a:r>
          </a:p>
          <a:p>
            <a:pPr algn="ctr"/>
            <a:r>
              <a:rPr lang="en-US" dirty="0"/>
              <a:t>SEGW, CDS</a:t>
            </a:r>
          </a:p>
        </p:txBody>
      </p:sp>
      <p:cxnSp>
        <p:nvCxnSpPr>
          <p:cNvPr id="76" name="Connector: Elbow 75">
            <a:extLst>
              <a:ext uri="{FF2B5EF4-FFF2-40B4-BE49-F238E27FC236}">
                <a16:creationId xmlns:a16="http://schemas.microsoft.com/office/drawing/2014/main" id="{57C83BBE-97F9-41B3-947B-92F2F9CAFB54}"/>
              </a:ext>
            </a:extLst>
          </p:cNvPr>
          <p:cNvCxnSpPr>
            <a:stCxn id="74" idx="3"/>
            <a:endCxn id="44" idx="1"/>
          </p:cNvCxnSpPr>
          <p:nvPr/>
        </p:nvCxnSpPr>
        <p:spPr>
          <a:xfrm flipV="1">
            <a:off x="4923447" y="5830454"/>
            <a:ext cx="962425" cy="195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3909365-4024-44B6-80FA-EA4BC1D650D7}"/>
              </a:ext>
            </a:extLst>
          </p:cNvPr>
          <p:cNvSpPr txBox="1"/>
          <p:nvPr/>
        </p:nvSpPr>
        <p:spPr>
          <a:xfrm>
            <a:off x="7356976" y="1992248"/>
            <a:ext cx="506428" cy="366569"/>
          </a:xfrm>
          <a:prstGeom prst="rect">
            <a:avLst/>
          </a:prstGeom>
          <a:noFill/>
        </p:spPr>
        <p:txBody>
          <a:bodyPr wrap="square" rtlCol="0">
            <a:spAutoFit/>
          </a:bodyPr>
          <a:lstStyle/>
          <a:p>
            <a:r>
              <a:rPr lang="en-US" dirty="0"/>
              <a:t>*</a:t>
            </a:r>
          </a:p>
        </p:txBody>
      </p:sp>
      <p:sp>
        <p:nvSpPr>
          <p:cNvPr id="79" name="TextBox 78">
            <a:extLst>
              <a:ext uri="{FF2B5EF4-FFF2-40B4-BE49-F238E27FC236}">
                <a16:creationId xmlns:a16="http://schemas.microsoft.com/office/drawing/2014/main" id="{7256B587-B9F8-43AB-9B20-E4278BDA96CD}"/>
              </a:ext>
            </a:extLst>
          </p:cNvPr>
          <p:cNvSpPr txBox="1"/>
          <p:nvPr/>
        </p:nvSpPr>
        <p:spPr>
          <a:xfrm>
            <a:off x="11714780" y="1535048"/>
            <a:ext cx="506428" cy="366569"/>
          </a:xfrm>
          <a:prstGeom prst="rect">
            <a:avLst/>
          </a:prstGeom>
          <a:noFill/>
        </p:spPr>
        <p:txBody>
          <a:bodyPr wrap="square" rtlCol="0">
            <a:spAutoFit/>
          </a:bodyPr>
          <a:lstStyle/>
          <a:p>
            <a:r>
              <a:rPr lang="en-US" dirty="0"/>
              <a:t>*</a:t>
            </a:r>
          </a:p>
        </p:txBody>
      </p:sp>
      <p:sp>
        <p:nvSpPr>
          <p:cNvPr id="80" name="TextBox 79">
            <a:extLst>
              <a:ext uri="{FF2B5EF4-FFF2-40B4-BE49-F238E27FC236}">
                <a16:creationId xmlns:a16="http://schemas.microsoft.com/office/drawing/2014/main" id="{F8726350-C23D-4C61-8373-95EFB6624CF5}"/>
              </a:ext>
            </a:extLst>
          </p:cNvPr>
          <p:cNvSpPr txBox="1"/>
          <p:nvPr/>
        </p:nvSpPr>
        <p:spPr>
          <a:xfrm>
            <a:off x="3400718" y="913227"/>
            <a:ext cx="1007123" cy="370319"/>
          </a:xfrm>
          <a:prstGeom prst="rect">
            <a:avLst/>
          </a:prstGeom>
          <a:noFill/>
        </p:spPr>
        <p:txBody>
          <a:bodyPr wrap="square" rtlCol="0">
            <a:spAutoFit/>
          </a:bodyPr>
          <a:lstStyle/>
          <a:p>
            <a:r>
              <a:rPr lang="en-US" dirty="0"/>
              <a:t>1</a:t>
            </a:r>
          </a:p>
        </p:txBody>
      </p:sp>
      <p:sp>
        <p:nvSpPr>
          <p:cNvPr id="81" name="TextBox 80">
            <a:extLst>
              <a:ext uri="{FF2B5EF4-FFF2-40B4-BE49-F238E27FC236}">
                <a16:creationId xmlns:a16="http://schemas.microsoft.com/office/drawing/2014/main" id="{A42CD2C1-FFA6-4DD3-8E07-589544B98495}"/>
              </a:ext>
            </a:extLst>
          </p:cNvPr>
          <p:cNvSpPr txBox="1"/>
          <p:nvPr/>
        </p:nvSpPr>
        <p:spPr>
          <a:xfrm>
            <a:off x="7283824" y="4115028"/>
            <a:ext cx="506428" cy="366569"/>
          </a:xfrm>
          <a:prstGeom prst="rect">
            <a:avLst/>
          </a:prstGeom>
          <a:noFill/>
        </p:spPr>
        <p:txBody>
          <a:bodyPr wrap="square" rtlCol="0">
            <a:spAutoFit/>
          </a:bodyPr>
          <a:lstStyle/>
          <a:p>
            <a:r>
              <a:rPr lang="en-US" dirty="0"/>
              <a:t>*</a:t>
            </a:r>
          </a:p>
        </p:txBody>
      </p:sp>
      <p:sp>
        <p:nvSpPr>
          <p:cNvPr id="82" name="TextBox 81">
            <a:extLst>
              <a:ext uri="{FF2B5EF4-FFF2-40B4-BE49-F238E27FC236}">
                <a16:creationId xmlns:a16="http://schemas.microsoft.com/office/drawing/2014/main" id="{26776F63-3F9C-48A6-A748-E72ACE748B6F}"/>
              </a:ext>
            </a:extLst>
          </p:cNvPr>
          <p:cNvSpPr txBox="1"/>
          <p:nvPr/>
        </p:nvSpPr>
        <p:spPr>
          <a:xfrm>
            <a:off x="9297972" y="2947922"/>
            <a:ext cx="506428" cy="366569"/>
          </a:xfrm>
          <a:prstGeom prst="rect">
            <a:avLst/>
          </a:prstGeom>
          <a:noFill/>
        </p:spPr>
        <p:txBody>
          <a:bodyPr wrap="square" rtlCol="0">
            <a:spAutoFit/>
          </a:bodyPr>
          <a:lstStyle/>
          <a:p>
            <a:r>
              <a:rPr lang="en-US" dirty="0"/>
              <a:t>*</a:t>
            </a:r>
          </a:p>
        </p:txBody>
      </p:sp>
      <p:sp>
        <p:nvSpPr>
          <p:cNvPr id="83" name="TextBox 82">
            <a:extLst>
              <a:ext uri="{FF2B5EF4-FFF2-40B4-BE49-F238E27FC236}">
                <a16:creationId xmlns:a16="http://schemas.microsoft.com/office/drawing/2014/main" id="{A712C47B-BC91-4F33-A838-F218F9895795}"/>
              </a:ext>
            </a:extLst>
          </p:cNvPr>
          <p:cNvSpPr txBox="1"/>
          <p:nvPr/>
        </p:nvSpPr>
        <p:spPr>
          <a:xfrm>
            <a:off x="6318660" y="2667328"/>
            <a:ext cx="811228" cy="366569"/>
          </a:xfrm>
          <a:prstGeom prst="rect">
            <a:avLst/>
          </a:prstGeom>
          <a:noFill/>
        </p:spPr>
        <p:txBody>
          <a:bodyPr wrap="square" rtlCol="0">
            <a:spAutoFit/>
          </a:bodyPr>
          <a:lstStyle/>
          <a:p>
            <a:r>
              <a:rPr lang="en-US" dirty="0"/>
              <a:t>1</a:t>
            </a:r>
          </a:p>
        </p:txBody>
      </p:sp>
      <p:sp>
        <p:nvSpPr>
          <p:cNvPr id="84" name="TextBox 83">
            <a:extLst>
              <a:ext uri="{FF2B5EF4-FFF2-40B4-BE49-F238E27FC236}">
                <a16:creationId xmlns:a16="http://schemas.microsoft.com/office/drawing/2014/main" id="{A8BFBFB5-A2D7-45C7-8387-19652BDBC75A}"/>
              </a:ext>
            </a:extLst>
          </p:cNvPr>
          <p:cNvSpPr txBox="1"/>
          <p:nvPr/>
        </p:nvSpPr>
        <p:spPr>
          <a:xfrm>
            <a:off x="8271214" y="4772514"/>
            <a:ext cx="506428" cy="366569"/>
          </a:xfrm>
          <a:prstGeom prst="rect">
            <a:avLst/>
          </a:prstGeom>
          <a:noFill/>
        </p:spPr>
        <p:txBody>
          <a:bodyPr wrap="square" rtlCol="0">
            <a:spAutoFit/>
          </a:bodyPr>
          <a:lstStyle/>
          <a:p>
            <a:r>
              <a:rPr lang="en-US" dirty="0"/>
              <a:t>*</a:t>
            </a:r>
          </a:p>
        </p:txBody>
      </p:sp>
      <p:sp>
        <p:nvSpPr>
          <p:cNvPr id="85" name="TextBox 84">
            <a:extLst>
              <a:ext uri="{FF2B5EF4-FFF2-40B4-BE49-F238E27FC236}">
                <a16:creationId xmlns:a16="http://schemas.microsoft.com/office/drawing/2014/main" id="{4634955E-A6DF-4E4C-8563-E2F17337848B}"/>
              </a:ext>
            </a:extLst>
          </p:cNvPr>
          <p:cNvSpPr txBox="1"/>
          <p:nvPr/>
        </p:nvSpPr>
        <p:spPr>
          <a:xfrm>
            <a:off x="9587345" y="4138901"/>
            <a:ext cx="1339273" cy="369332"/>
          </a:xfrm>
          <a:prstGeom prst="rect">
            <a:avLst/>
          </a:prstGeom>
          <a:noFill/>
        </p:spPr>
        <p:txBody>
          <a:bodyPr wrap="square" rtlCol="0">
            <a:spAutoFit/>
          </a:bodyPr>
          <a:lstStyle/>
          <a:p>
            <a:r>
              <a:rPr lang="en-US" dirty="0"/>
              <a:t>1..1</a:t>
            </a:r>
          </a:p>
        </p:txBody>
      </p:sp>
      <p:sp>
        <p:nvSpPr>
          <p:cNvPr id="87" name="TextBox 86">
            <a:extLst>
              <a:ext uri="{FF2B5EF4-FFF2-40B4-BE49-F238E27FC236}">
                <a16:creationId xmlns:a16="http://schemas.microsoft.com/office/drawing/2014/main" id="{117ECC0C-D1FE-42BB-A85C-39B66E710020}"/>
              </a:ext>
            </a:extLst>
          </p:cNvPr>
          <p:cNvSpPr txBox="1"/>
          <p:nvPr/>
        </p:nvSpPr>
        <p:spPr>
          <a:xfrm>
            <a:off x="9103223" y="1766176"/>
            <a:ext cx="811228" cy="366569"/>
          </a:xfrm>
          <a:prstGeom prst="rect">
            <a:avLst/>
          </a:prstGeom>
          <a:noFill/>
        </p:spPr>
        <p:txBody>
          <a:bodyPr wrap="square" rtlCol="0">
            <a:spAutoFit/>
          </a:bodyPr>
          <a:lstStyle/>
          <a:p>
            <a:r>
              <a:rPr lang="en-US" dirty="0"/>
              <a:t>1</a:t>
            </a:r>
          </a:p>
        </p:txBody>
      </p:sp>
      <p:sp>
        <p:nvSpPr>
          <p:cNvPr id="88" name="TextBox 87">
            <a:extLst>
              <a:ext uri="{FF2B5EF4-FFF2-40B4-BE49-F238E27FC236}">
                <a16:creationId xmlns:a16="http://schemas.microsoft.com/office/drawing/2014/main" id="{B8084A3E-9CF4-46BF-9722-655EB566ACAA}"/>
              </a:ext>
            </a:extLst>
          </p:cNvPr>
          <p:cNvSpPr txBox="1"/>
          <p:nvPr/>
        </p:nvSpPr>
        <p:spPr>
          <a:xfrm>
            <a:off x="7334310" y="3609115"/>
            <a:ext cx="811228" cy="366569"/>
          </a:xfrm>
          <a:prstGeom prst="rect">
            <a:avLst/>
          </a:prstGeom>
          <a:noFill/>
        </p:spPr>
        <p:txBody>
          <a:bodyPr wrap="square" rtlCol="0">
            <a:spAutoFit/>
          </a:bodyPr>
          <a:lstStyle/>
          <a:p>
            <a:r>
              <a:rPr lang="en-US" dirty="0"/>
              <a:t>1</a:t>
            </a:r>
          </a:p>
        </p:txBody>
      </p:sp>
      <p:sp>
        <p:nvSpPr>
          <p:cNvPr id="89" name="TextBox 88">
            <a:extLst>
              <a:ext uri="{FF2B5EF4-FFF2-40B4-BE49-F238E27FC236}">
                <a16:creationId xmlns:a16="http://schemas.microsoft.com/office/drawing/2014/main" id="{301E4CB9-D550-4D56-AB70-4C52DDE58849}"/>
              </a:ext>
            </a:extLst>
          </p:cNvPr>
          <p:cNvSpPr txBox="1"/>
          <p:nvPr/>
        </p:nvSpPr>
        <p:spPr>
          <a:xfrm>
            <a:off x="8147307" y="3314491"/>
            <a:ext cx="506428" cy="366569"/>
          </a:xfrm>
          <a:prstGeom prst="rect">
            <a:avLst/>
          </a:prstGeom>
          <a:noFill/>
        </p:spPr>
        <p:txBody>
          <a:bodyPr wrap="square" rtlCol="0">
            <a:spAutoFit/>
          </a:bodyPr>
          <a:lstStyle/>
          <a:p>
            <a:r>
              <a:rPr lang="en-US" dirty="0"/>
              <a:t>*</a:t>
            </a:r>
          </a:p>
        </p:txBody>
      </p:sp>
      <p:sp>
        <p:nvSpPr>
          <p:cNvPr id="90" name="TextBox 89">
            <a:extLst>
              <a:ext uri="{FF2B5EF4-FFF2-40B4-BE49-F238E27FC236}">
                <a16:creationId xmlns:a16="http://schemas.microsoft.com/office/drawing/2014/main" id="{735D8706-CA83-44A4-A438-213E9F0CD257}"/>
              </a:ext>
            </a:extLst>
          </p:cNvPr>
          <p:cNvSpPr txBox="1"/>
          <p:nvPr/>
        </p:nvSpPr>
        <p:spPr>
          <a:xfrm>
            <a:off x="7742381" y="5576159"/>
            <a:ext cx="1339273" cy="369332"/>
          </a:xfrm>
          <a:prstGeom prst="rect">
            <a:avLst/>
          </a:prstGeom>
          <a:noFill/>
        </p:spPr>
        <p:txBody>
          <a:bodyPr wrap="square" rtlCol="0">
            <a:spAutoFit/>
          </a:bodyPr>
          <a:lstStyle/>
          <a:p>
            <a:r>
              <a:rPr lang="en-US" dirty="0"/>
              <a:t>1..1</a:t>
            </a:r>
          </a:p>
        </p:txBody>
      </p:sp>
      <p:sp>
        <p:nvSpPr>
          <p:cNvPr id="91" name="TextBox 90">
            <a:extLst>
              <a:ext uri="{FF2B5EF4-FFF2-40B4-BE49-F238E27FC236}">
                <a16:creationId xmlns:a16="http://schemas.microsoft.com/office/drawing/2014/main" id="{17ED62ED-65B2-4139-9929-FA6C6817DD04}"/>
              </a:ext>
            </a:extLst>
          </p:cNvPr>
          <p:cNvSpPr txBox="1"/>
          <p:nvPr/>
        </p:nvSpPr>
        <p:spPr>
          <a:xfrm>
            <a:off x="8248072" y="6126409"/>
            <a:ext cx="1339273" cy="369332"/>
          </a:xfrm>
          <a:prstGeom prst="rect">
            <a:avLst/>
          </a:prstGeom>
          <a:noFill/>
        </p:spPr>
        <p:txBody>
          <a:bodyPr wrap="square" rtlCol="0">
            <a:spAutoFit/>
          </a:bodyPr>
          <a:lstStyle/>
          <a:p>
            <a:r>
              <a:rPr lang="en-US" dirty="0"/>
              <a:t>1..*</a:t>
            </a:r>
          </a:p>
        </p:txBody>
      </p:sp>
      <p:sp>
        <p:nvSpPr>
          <p:cNvPr id="92" name="TextBox 91">
            <a:extLst>
              <a:ext uri="{FF2B5EF4-FFF2-40B4-BE49-F238E27FC236}">
                <a16:creationId xmlns:a16="http://schemas.microsoft.com/office/drawing/2014/main" id="{50B12494-0FAC-452C-818F-5167A6BF3E97}"/>
              </a:ext>
            </a:extLst>
          </p:cNvPr>
          <p:cNvSpPr txBox="1"/>
          <p:nvPr/>
        </p:nvSpPr>
        <p:spPr>
          <a:xfrm>
            <a:off x="5071552" y="5955276"/>
            <a:ext cx="1339273" cy="369332"/>
          </a:xfrm>
          <a:prstGeom prst="rect">
            <a:avLst/>
          </a:prstGeom>
          <a:noFill/>
        </p:spPr>
        <p:txBody>
          <a:bodyPr wrap="square" rtlCol="0">
            <a:spAutoFit/>
          </a:bodyPr>
          <a:lstStyle/>
          <a:p>
            <a:r>
              <a:rPr lang="en-US" dirty="0"/>
              <a:t>1..*</a:t>
            </a:r>
          </a:p>
        </p:txBody>
      </p:sp>
      <p:sp>
        <p:nvSpPr>
          <p:cNvPr id="93" name="TextBox 92">
            <a:extLst>
              <a:ext uri="{FF2B5EF4-FFF2-40B4-BE49-F238E27FC236}">
                <a16:creationId xmlns:a16="http://schemas.microsoft.com/office/drawing/2014/main" id="{B63BB9D6-27F5-4566-8F5B-85D1BC4860D4}"/>
              </a:ext>
            </a:extLst>
          </p:cNvPr>
          <p:cNvSpPr txBox="1"/>
          <p:nvPr/>
        </p:nvSpPr>
        <p:spPr>
          <a:xfrm>
            <a:off x="8014223" y="820719"/>
            <a:ext cx="1339273" cy="369332"/>
          </a:xfrm>
          <a:prstGeom prst="rect">
            <a:avLst/>
          </a:prstGeom>
          <a:noFill/>
        </p:spPr>
        <p:txBody>
          <a:bodyPr wrap="square" rtlCol="0">
            <a:spAutoFit/>
          </a:bodyPr>
          <a:lstStyle/>
          <a:p>
            <a:r>
              <a:rPr lang="en-US" dirty="0"/>
              <a:t>1..*</a:t>
            </a:r>
          </a:p>
        </p:txBody>
      </p:sp>
      <p:sp>
        <p:nvSpPr>
          <p:cNvPr id="94" name="TextBox 93">
            <a:extLst>
              <a:ext uri="{FF2B5EF4-FFF2-40B4-BE49-F238E27FC236}">
                <a16:creationId xmlns:a16="http://schemas.microsoft.com/office/drawing/2014/main" id="{CDEF68D6-3A7B-42EE-8C87-6880A720DB5E}"/>
              </a:ext>
            </a:extLst>
          </p:cNvPr>
          <p:cNvSpPr txBox="1"/>
          <p:nvPr/>
        </p:nvSpPr>
        <p:spPr>
          <a:xfrm>
            <a:off x="2816092" y="1374093"/>
            <a:ext cx="1007123" cy="369332"/>
          </a:xfrm>
          <a:prstGeom prst="rect">
            <a:avLst/>
          </a:prstGeom>
          <a:noFill/>
        </p:spPr>
        <p:txBody>
          <a:bodyPr wrap="square" rtlCol="0">
            <a:spAutoFit/>
          </a:bodyPr>
          <a:lstStyle/>
          <a:p>
            <a:r>
              <a:rPr lang="en-US" dirty="0"/>
              <a:t>*..1</a:t>
            </a:r>
          </a:p>
        </p:txBody>
      </p:sp>
      <p:sp>
        <p:nvSpPr>
          <p:cNvPr id="95" name="TextBox 94">
            <a:extLst>
              <a:ext uri="{FF2B5EF4-FFF2-40B4-BE49-F238E27FC236}">
                <a16:creationId xmlns:a16="http://schemas.microsoft.com/office/drawing/2014/main" id="{EA0DCB21-9A41-4369-8FED-008879FEE367}"/>
              </a:ext>
            </a:extLst>
          </p:cNvPr>
          <p:cNvSpPr txBox="1"/>
          <p:nvPr/>
        </p:nvSpPr>
        <p:spPr>
          <a:xfrm>
            <a:off x="2934281" y="6399845"/>
            <a:ext cx="2328563" cy="523220"/>
          </a:xfrm>
          <a:prstGeom prst="rect">
            <a:avLst/>
          </a:prstGeom>
          <a:noFill/>
        </p:spPr>
        <p:txBody>
          <a:bodyPr wrap="square" rtlCol="0">
            <a:spAutoFit/>
          </a:bodyPr>
          <a:lstStyle/>
          <a:p>
            <a:r>
              <a:rPr lang="en-US" sz="1400" dirty="0"/>
              <a:t>S_DEVELOP, S_RFC, S_SERVICE</a:t>
            </a:r>
          </a:p>
        </p:txBody>
      </p:sp>
    </p:spTree>
    <p:extLst>
      <p:ext uri="{BB962C8B-B14F-4D97-AF65-F5344CB8AC3E}">
        <p14:creationId xmlns:p14="http://schemas.microsoft.com/office/powerpoint/2010/main" val="27043119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17145</TotalTime>
  <Words>1605</Words>
  <Application>Microsoft Office PowerPoint</Application>
  <PresentationFormat>Widescreen</PresentationFormat>
  <Paragraphs>247</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BentonSansRegular</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1140</cp:revision>
  <dcterms:created xsi:type="dcterms:W3CDTF">2016-07-10T03:33:26Z</dcterms:created>
  <dcterms:modified xsi:type="dcterms:W3CDTF">2022-03-15T14:30:49Z</dcterms:modified>
</cp:coreProperties>
</file>